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sldIdLst>
    <p:sldId id="256" r:id="rId2"/>
    <p:sldId id="259" r:id="rId3"/>
    <p:sldId id="272" r:id="rId4"/>
    <p:sldId id="263" r:id="rId5"/>
    <p:sldId id="291" r:id="rId6"/>
    <p:sldId id="264" r:id="rId7"/>
    <p:sldId id="289" r:id="rId8"/>
    <p:sldId id="270" r:id="rId9"/>
    <p:sldId id="290" r:id="rId10"/>
    <p:sldId id="258" r:id="rId1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86F"/>
    <a:srgbClr val="1C2A55"/>
    <a:srgbClr val="003F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66463"/>
  </p:normalViewPr>
  <p:slideViewPr>
    <p:cSldViewPr snapToGrid="0" snapToObjects="1">
      <p:cViewPr varScale="1">
        <p:scale>
          <a:sx n="83" d="100"/>
          <a:sy n="83" d="100"/>
        </p:scale>
        <p:origin x="2248" y="192"/>
      </p:cViewPr>
      <p:guideLst>
        <p:guide orient="horz" pos="2160"/>
        <p:guide pos="2880"/>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4C8A6-079E-4CB8-9E5E-F4592F61C5B1}" type="datetimeFigureOut">
              <a:rPr lang="ru-RU" smtClean="0"/>
              <a:t>19.03.2022</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886A7-11EC-4036-96A4-4879314624BE}" type="slidenum">
              <a:rPr lang="ru-RU" smtClean="0"/>
              <a:t>‹#›</a:t>
            </a:fld>
            <a:endParaRPr lang="ru-RU"/>
          </a:p>
        </p:txBody>
      </p:sp>
    </p:spTree>
    <p:extLst>
      <p:ext uri="{BB962C8B-B14F-4D97-AF65-F5344CB8AC3E}">
        <p14:creationId xmlns:p14="http://schemas.microsoft.com/office/powerpoint/2010/main" val="133735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endParaRPr lang="en-GB"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CEA886A7-11EC-4036-96A4-4879314624BE}" type="slidenum">
              <a:rPr lang="ru-RU" smtClean="0"/>
              <a:t>1</a:t>
            </a:fld>
            <a:endParaRPr lang="ru-RU"/>
          </a:p>
        </p:txBody>
      </p:sp>
    </p:spTree>
    <p:extLst>
      <p:ext uri="{BB962C8B-B14F-4D97-AF65-F5344CB8AC3E}">
        <p14:creationId xmlns:p14="http://schemas.microsoft.com/office/powerpoint/2010/main" val="1704283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10</a:t>
            </a:fld>
            <a:endParaRPr lang="ru-RU"/>
          </a:p>
        </p:txBody>
      </p:sp>
    </p:spTree>
    <p:extLst>
      <p:ext uri="{BB962C8B-B14F-4D97-AF65-F5344CB8AC3E}">
        <p14:creationId xmlns:p14="http://schemas.microsoft.com/office/powerpoint/2010/main" val="56074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a:t>Vehicle monitoring systems are widely used in state and private sectors.</a:t>
            </a:r>
            <a:endParaRPr lang="ru-RU" baseline="0" dirty="0"/>
          </a:p>
          <a:p>
            <a:r>
              <a:rPr lang="en-GB" sz="1200" kern="1200" dirty="0">
                <a:solidFill>
                  <a:schemeClr val="tx1"/>
                </a:solidFill>
                <a:effectLst/>
                <a:latin typeface="+mn-lt"/>
                <a:ea typeface="+mn-ea"/>
                <a:cs typeface="+mn-cs"/>
              </a:rPr>
              <a:t>That kind of systems is suitable for fleet management, in particular management of delivery trucks, taxi services, public transport, garbage trucks or business trips controlling </a:t>
            </a:r>
            <a:endParaRPr lang="en-US" baseline="0" dirty="0"/>
          </a:p>
          <a:p>
            <a:r>
              <a:rPr lang="en-GB" sz="1200" kern="1200" dirty="0">
                <a:solidFill>
                  <a:schemeClr val="tx1"/>
                </a:solidFill>
                <a:effectLst/>
                <a:latin typeface="+mn-lt"/>
                <a:ea typeface="+mn-ea"/>
                <a:cs typeface="+mn-cs"/>
              </a:rPr>
              <a:t>Commonly such systems are used for monitoring vehicle location and operational statistics, observe driver’s productivity</a:t>
            </a:r>
            <a:r>
              <a:rPr lang="en-US" sz="1200" kern="1200" dirty="0">
                <a:solidFill>
                  <a:schemeClr val="tx1"/>
                </a:solidFill>
                <a:effectLst/>
                <a:latin typeface="+mn-lt"/>
                <a:ea typeface="+mn-ea"/>
                <a:cs typeface="+mn-cs"/>
              </a:rPr>
              <a:t>, detecting motor vehicle collisions</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thefts</a:t>
            </a:r>
            <a:r>
              <a:rPr lang="en-GB" sz="1200" kern="1200" dirty="0">
                <a:solidFill>
                  <a:schemeClr val="tx1"/>
                </a:solidFill>
                <a:effectLst/>
                <a:latin typeface="+mn-lt"/>
                <a:ea typeface="+mn-ea"/>
                <a:cs typeface="+mn-cs"/>
              </a:rPr>
              <a:t>. </a:t>
            </a:r>
            <a:endParaRPr lang="en-GB" dirty="0"/>
          </a:p>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2</a:t>
            </a:fld>
            <a:endParaRPr lang="ru-RU"/>
          </a:p>
        </p:txBody>
      </p:sp>
    </p:spTree>
    <p:extLst>
      <p:ext uri="{BB962C8B-B14F-4D97-AF65-F5344CB8AC3E}">
        <p14:creationId xmlns:p14="http://schemas.microsoft.com/office/powerpoint/2010/main" val="196667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One of the basic definition used in this presentation is GPS tracker… GPS tracker is a</a:t>
            </a:r>
          </a:p>
        </p:txBody>
      </p:sp>
      <p:sp>
        <p:nvSpPr>
          <p:cNvPr id="4" name="Slide Number Placeholder 3"/>
          <p:cNvSpPr>
            <a:spLocks noGrp="1"/>
          </p:cNvSpPr>
          <p:nvPr>
            <p:ph type="sldNum" sz="quarter" idx="5"/>
          </p:nvPr>
        </p:nvSpPr>
        <p:spPr/>
        <p:txBody>
          <a:bodyPr/>
          <a:lstStyle/>
          <a:p>
            <a:fld id="{CEA886A7-11EC-4036-96A4-4879314624BE}" type="slidenum">
              <a:rPr lang="ru-RU" smtClean="0"/>
              <a:t>3</a:t>
            </a:fld>
            <a:endParaRPr lang="ru-RU"/>
          </a:p>
        </p:txBody>
      </p:sp>
    </p:spTree>
    <p:extLst>
      <p:ext uri="{BB962C8B-B14F-4D97-AF65-F5344CB8AC3E}">
        <p14:creationId xmlns:p14="http://schemas.microsoft.com/office/powerpoint/2010/main" val="359875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baseline="0" dirty="0">
                <a:solidFill>
                  <a:schemeClr val="tx1"/>
                </a:solidFill>
                <a:effectLst/>
                <a:latin typeface="+mn-lt"/>
                <a:ea typeface="+mn-ea"/>
                <a:cs typeface="+mn-cs"/>
              </a:rPr>
              <a:t>The global market of vehicle monitoring systems in 2020 was about 21.1 billion dollars and a research made by analytical agency “Grand View Search” predicts market growth </a:t>
            </a:r>
            <a:r>
              <a:rPr lang="en-GB" dirty="0"/>
              <a:t>by an average of 14% per year from 2020 to 2027</a:t>
            </a:r>
          </a:p>
          <a:p>
            <a:endParaRPr lang="ru-RU" sz="1200" b="0" i="0" kern="1200" baseline="0" dirty="0">
              <a:solidFill>
                <a:schemeClr val="tx1"/>
              </a:solidFill>
              <a:effectLst/>
              <a:latin typeface="+mn-lt"/>
              <a:ea typeface="+mn-ea"/>
              <a:cs typeface="+mn-cs"/>
            </a:endParaRPr>
          </a:p>
          <a:p>
            <a:r>
              <a:rPr lang="en-GB" dirty="0"/>
              <a:t>The Russian market is also actively developing: and is soaring by 24% per year</a:t>
            </a:r>
            <a:br>
              <a:rPr lang="en-GB" dirty="0"/>
            </a:br>
            <a:r>
              <a:rPr lang="en-GB" sz="1200" b="0" i="0" kern="1200" dirty="0">
                <a:solidFill>
                  <a:schemeClr val="tx1"/>
                </a:solidFill>
                <a:effectLst/>
                <a:latin typeface="+mn-lt"/>
                <a:ea typeface="+mn-ea"/>
                <a:cs typeface="+mn-cs"/>
              </a:rPr>
              <a:t>In Russia, one of the growth drivers are the GLONASS and PLATON systems, which are actively promoted by the state. In 2020, 30% of cars are connected to at least one of these systems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Also one of the potential drivers of market growth is the emergence and spread of unmanned vehicles</a:t>
            </a:r>
            <a:endParaRPr lang="ru-RU"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ru-RU" dirty="0"/>
            </a:br>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4</a:t>
            </a:fld>
            <a:endParaRPr lang="ru-RU"/>
          </a:p>
        </p:txBody>
      </p:sp>
    </p:spTree>
    <p:extLst>
      <p:ext uri="{BB962C8B-B14F-4D97-AF65-F5344CB8AC3E}">
        <p14:creationId xmlns:p14="http://schemas.microsoft.com/office/powerpoint/2010/main" val="1817649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Modern vehicle monitoring systems global market and especially Russian one is divided by accordingly small number of companies. In Russia the market dominants are the following companies: Wialon, Omnicomm, Autograph. In general companies provide similar range of functionality with a few differences.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GB" sz="1200" kern="1200" dirty="0">
                <a:solidFill>
                  <a:schemeClr val="tx1"/>
                </a:solidFill>
                <a:effectLst/>
                <a:latin typeface="+mn-lt"/>
                <a:ea typeface="+mn-ea"/>
                <a:cs typeface="+mn-cs"/>
              </a:rPr>
              <a:t>The main difference is GPS tracker devices supportability. GPS trackers in such systems connect directly to the on-board vehicle computer, receive vehicle operational statistics and vehicle location and then send this data to backend server using built-in SIM card mobile network. </a:t>
            </a:r>
            <a:endParaRPr lang="en-GB" dirty="0"/>
          </a:p>
          <a:p>
            <a:r>
              <a:rPr lang="en-GB" sz="1200" kern="1200" dirty="0">
                <a:solidFill>
                  <a:schemeClr val="tx1"/>
                </a:solidFill>
                <a:effectLst/>
                <a:latin typeface="+mn-lt"/>
                <a:ea typeface="+mn-ea"/>
                <a:cs typeface="+mn-cs"/>
              </a:rPr>
              <a:t>Omnicomm and Autograph have a similar approach: they use the self-developed GPS tracker devices. Customization devices, for example for the fuel level monitoring, are selling separately. Meanwhile, Wialon – the market leader, which consumes about 40 percent of Russia’s market share, have a good advantage -  its main benefit is the ability to consume data from a variety of GPS trackers. </a:t>
            </a:r>
          </a:p>
          <a:p>
            <a:endParaRPr lang="en-GB" dirty="0"/>
          </a:p>
          <a:p>
            <a:r>
              <a:rPr lang="en-GB" sz="1200" kern="1200" dirty="0">
                <a:solidFill>
                  <a:schemeClr val="tx1"/>
                </a:solidFill>
                <a:effectLst/>
                <a:latin typeface="+mn-lt"/>
                <a:ea typeface="+mn-ea"/>
                <a:cs typeface="+mn-cs"/>
              </a:rPr>
              <a:t>The rest of functionality of vehicle monitoring systems is usually provided in a form of a web-application.</a:t>
            </a:r>
          </a:p>
          <a:p>
            <a:r>
              <a:rPr lang="en-GB" sz="1200" kern="1200" dirty="0">
                <a:solidFill>
                  <a:schemeClr val="tx1"/>
                </a:solidFill>
                <a:effectLst/>
                <a:latin typeface="+mn-lt"/>
                <a:ea typeface="+mn-ea"/>
                <a:cs typeface="+mn-cs"/>
              </a:rPr>
              <a:t>Core functionality consists of:</a:t>
            </a:r>
          </a:p>
          <a:p>
            <a:pPr marL="171450" indent="-171450">
              <a:buFont typeface="Arial" panose="020B0604020202020204" pitchFamily="34" charset="0"/>
              <a:buChar char="•"/>
            </a:pPr>
            <a:r>
              <a:rPr lang="en-GB" dirty="0"/>
              <a:t>Collecting data about the state of the car and transferring them to the server </a:t>
            </a:r>
          </a:p>
          <a:p>
            <a:pPr marL="171450" indent="-171450">
              <a:buFont typeface="Arial" panose="020B0604020202020204" pitchFamily="34" charset="0"/>
              <a:buChar char="•"/>
            </a:pPr>
            <a:r>
              <a:rPr lang="en-GB" dirty="0"/>
              <a:t>Visualization of the location of vehicles and data on their movements on the map. </a:t>
            </a:r>
          </a:p>
          <a:p>
            <a:pPr marL="171450" indent="-171450">
              <a:buFont typeface="Arial" panose="020B0604020202020204" pitchFamily="34" charset="0"/>
              <a:buChar char="•"/>
            </a:pPr>
            <a:r>
              <a:rPr lang="en-GB" dirty="0"/>
              <a:t>Vehicle and driver management </a:t>
            </a:r>
          </a:p>
          <a:p>
            <a:pPr marL="171450" indent="-171450">
              <a:buFont typeface="Arial" panose="020B0604020202020204" pitchFamily="34" charset="0"/>
              <a:buChar char="•"/>
            </a:pPr>
            <a:r>
              <a:rPr lang="en-GB" dirty="0"/>
              <a:t>Task management for drivers </a:t>
            </a:r>
          </a:p>
          <a:p>
            <a:pPr marL="171450" indent="-171450">
              <a:buFont typeface="Arial" panose="020B0604020202020204" pitchFamily="34" charset="0"/>
              <a:buChar char="•"/>
            </a:pPr>
            <a:r>
              <a:rPr lang="en-GB" dirty="0"/>
              <a:t>Customizable reports: task execution, over-speeding and so on</a:t>
            </a:r>
          </a:p>
          <a:p>
            <a:pPr marL="171450" indent="-171450">
              <a:buFont typeface="Arial" panose="020B0604020202020204" pitchFamily="34" charset="0"/>
              <a:buChar char="•"/>
            </a:pPr>
            <a:r>
              <a:rPr lang="en-GB" dirty="0"/>
              <a:t>Fleet statistics dashboard: graphs and numbers showing fleet activity over a specified time range</a:t>
            </a:r>
          </a:p>
          <a:p>
            <a:endParaRPr lang="en-GB" sz="1200" kern="1200" dirty="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main con of existing solutions is that mentioned GPS tracker devices are to be bought separately: their average price was 6500 </a:t>
            </a:r>
            <a:r>
              <a:rPr lang="en-GB" sz="1200" b="0" i="0" kern="1200" dirty="0" err="1">
                <a:solidFill>
                  <a:schemeClr val="tx1"/>
                </a:solidFill>
                <a:effectLst/>
                <a:latin typeface="+mn-lt"/>
                <a:ea typeface="+mn-ea"/>
                <a:cs typeface="+mn-cs"/>
              </a:rPr>
              <a:t>rubles</a:t>
            </a:r>
            <a:r>
              <a:rPr lang="en-GB" sz="1200" b="0" i="0" kern="1200" dirty="0">
                <a:solidFill>
                  <a:schemeClr val="tx1"/>
                </a:solidFill>
                <a:effectLst/>
                <a:latin typeface="+mn-lt"/>
                <a:ea typeface="+mn-ea"/>
                <a:cs typeface="+mn-cs"/>
              </a:rPr>
              <a:t> (87 $) in 2018 + installation + mobile network subscription fee + </a:t>
            </a:r>
            <a:r>
              <a:rPr lang="en-GB" sz="1200" b="0" i="0" kern="1200" dirty="0" err="1">
                <a:solidFill>
                  <a:schemeClr val="tx1"/>
                </a:solidFill>
                <a:effectLst/>
                <a:latin typeface="+mn-lt"/>
                <a:ea typeface="+mn-ea"/>
                <a:cs typeface="+mn-cs"/>
              </a:rPr>
              <a:t>mainteneance</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u-RU" baseline="0" dirty="0"/>
          </a:p>
          <a:p>
            <a:endParaRPr lang="ru-RU" baseline="0" dirty="0"/>
          </a:p>
          <a:p>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5</a:t>
            </a:fld>
            <a:endParaRPr lang="ru-RU"/>
          </a:p>
        </p:txBody>
      </p:sp>
    </p:spTree>
    <p:extLst>
      <p:ext uri="{BB962C8B-B14F-4D97-AF65-F5344CB8AC3E}">
        <p14:creationId xmlns:p14="http://schemas.microsoft.com/office/powerpoint/2010/main" val="414231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key element of information about the state of vehicles in such systems is data about its current location and movements.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a number of clients for whom this data would be enough and they would not want to overpay for equipping each car with expensive trackers - for such clients, this project proposes to use Android devices that are widespread among drivers as a data transmitter.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there are also clients who need additional data, such as fuel consumption, vehicle speed and others. To solve this problem, this project proposes to use cheap Bluetooth OBD trackers that do not have a built-in SIM card (and therefore additional communication costs), but which are able to send the same data set as conventional trackers via Bluetooth and cost 16 times less - around 400 </a:t>
            </a:r>
            <a:r>
              <a:rPr lang="en-GB" sz="1200" kern="1200" dirty="0" err="1">
                <a:solidFill>
                  <a:schemeClr val="tx1"/>
                </a:solidFill>
                <a:effectLst/>
                <a:latin typeface="+mn-lt"/>
                <a:ea typeface="+mn-ea"/>
                <a:cs typeface="+mn-cs"/>
              </a:rPr>
              <a:t>rubles</a:t>
            </a:r>
            <a:r>
              <a:rPr lang="en-GB" sz="1200" kern="1200" dirty="0">
                <a:solidFill>
                  <a:schemeClr val="tx1"/>
                </a:solidFill>
                <a:effectLst/>
                <a:latin typeface="+mn-lt"/>
                <a:ea typeface="+mn-ea"/>
                <a:cs typeface="+mn-cs"/>
              </a:rPr>
              <a:t>. An example of such a tracker is shown on the slide on the right - a small blue box that plugs directly into the OBD-2 port of a car without any wires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the same time, the mobile application, in addition to collecting and transferring vehicle data, will also provide functionality for the driver to work with the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active development of mobile devices makes this approach even more advantageous: cheaper devices, their widespread use (for example, for payment), the presence of built-in sensors (camera, video camera, gyroscope and other sensors) can expand the functionality of the mobile application and the amount of data collected from the car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developed hardware and software solution will be well suited for medium and small businesses that manage a small fleet of vehicles, allowing them to save on the purchase, installation and maintenance of OBD trackers. In terms of functionality, the system intends to repeat the main functionality of popular monitoring systems.</a:t>
            </a:r>
            <a:endParaRPr lang="ru-RU" dirty="0"/>
          </a:p>
        </p:txBody>
      </p:sp>
      <p:sp>
        <p:nvSpPr>
          <p:cNvPr id="4" name="Номер слайда 3"/>
          <p:cNvSpPr>
            <a:spLocks noGrp="1"/>
          </p:cNvSpPr>
          <p:nvPr>
            <p:ph type="sldNum" sz="quarter" idx="10"/>
          </p:nvPr>
        </p:nvSpPr>
        <p:spPr/>
        <p:txBody>
          <a:bodyPr/>
          <a:lstStyle/>
          <a:p>
            <a:fld id="{CEA886A7-11EC-4036-96A4-4879314624BE}" type="slidenum">
              <a:rPr lang="ru-RU" smtClean="0"/>
              <a:t>6</a:t>
            </a:fld>
            <a:endParaRPr lang="ru-RU"/>
          </a:p>
        </p:txBody>
      </p:sp>
    </p:spTree>
    <p:extLst>
      <p:ext uri="{BB962C8B-B14F-4D97-AF65-F5344CB8AC3E}">
        <p14:creationId xmlns:p14="http://schemas.microsoft.com/office/powerpoint/2010/main" val="577872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Service target customers are companies, which business relay on vehicle fleet. Commonly these companies have following roles structure: drivers, operators and administrators.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Drivers are employees who are in charge of vehicles driving. Driver utilize Android application for sending vehicle’s location and other vehicle related data to the Geodata Processing Service, he can manage tasks assigned to him and communicate with the operator by chat.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Operator responsibility is to manage system related data (vehicles, drivers, tasks),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fleet state with the help of visualizations and analytical reports. </a:t>
            </a:r>
            <a:endParaRPr lang="en-GB" dirty="0"/>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Administrator is the role for company-wide system customization: managing operators, managing rules for the notification system, global settings as frequency of vehicle data retrieval and its synchronization.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[Tell about functionality on slide]</a:t>
            </a:r>
            <a:endParaRPr lang="en-GB" dirty="0"/>
          </a:p>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7</a:t>
            </a:fld>
            <a:endParaRPr lang="ru-RU"/>
          </a:p>
        </p:txBody>
      </p:sp>
    </p:spTree>
    <p:extLst>
      <p:ext uri="{BB962C8B-B14F-4D97-AF65-F5344CB8AC3E}">
        <p14:creationId xmlns:p14="http://schemas.microsoft.com/office/powerpoint/2010/main" val="51175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8</a:t>
            </a:fld>
            <a:endParaRPr lang="ru-RU"/>
          </a:p>
        </p:txBody>
      </p:sp>
    </p:spTree>
    <p:extLst>
      <p:ext uri="{BB962C8B-B14F-4D97-AF65-F5344CB8AC3E}">
        <p14:creationId xmlns:p14="http://schemas.microsoft.com/office/powerpoint/2010/main" val="115644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CEA886A7-11EC-4036-96A4-4879314624BE}" type="slidenum">
              <a:rPr lang="ru-RU" smtClean="0"/>
              <a:t>9</a:t>
            </a:fld>
            <a:endParaRPr lang="ru-RU"/>
          </a:p>
        </p:txBody>
      </p:sp>
    </p:spTree>
    <p:extLst>
      <p:ext uri="{BB962C8B-B14F-4D97-AF65-F5344CB8AC3E}">
        <p14:creationId xmlns:p14="http://schemas.microsoft.com/office/powerpoint/2010/main" val="230699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413AEEB-4826-48A9-978D-82A7062CEC9C}" type="datetime1">
              <a:rPr lang="en-US" smtClean="0"/>
              <a:t>3/19/22</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B4B57FFD-70CD-4C5C-8117-5884EA760D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6C06CBB-0C2E-4043-86FB-865E2CF27DD8}" type="datetime1">
              <a:rPr lang="en-US" smtClean="0"/>
              <a:t>3/19/22</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654BE88E-3ED5-4852-8D89-B50379241A2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3EB41E1-A9A5-467B-9467-E4E0B5C5BBA4}" type="datetime1">
              <a:rPr lang="en-US" smtClean="0"/>
              <a:t>3/19/22</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D234C045-341C-4E2D-AF88-1D9C503885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4AEBA6F-4977-4186-AD1C-77DA30088699}" type="datetime1">
              <a:rPr lang="en-US" smtClean="0"/>
              <a:t>3/19/22</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CB65F501-F5CC-4E12-934E-78BB5E4DA20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9551466-E8D8-49EE-A47D-30C95E4F5074}" type="datetime1">
              <a:rPr lang="en-US" smtClean="0"/>
              <a:t>3/19/22</a:t>
            </a:fld>
            <a:endParaRPr lang="en-US"/>
          </a:p>
        </p:txBody>
      </p:sp>
      <p:sp>
        <p:nvSpPr>
          <p:cNvPr id="5"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12"/>
          </p:nvPr>
        </p:nvSpPr>
        <p:spPr/>
        <p:txBody>
          <a:bodyPr/>
          <a:lstStyle>
            <a:lvl1pPr>
              <a:defRPr/>
            </a:lvl1pPr>
          </a:lstStyle>
          <a:p>
            <a:pPr>
              <a:defRPr/>
            </a:pPr>
            <a:fld id="{46B318A3-27E7-4D27-924C-4173717FF2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CC9964C-C353-4CEB-B68D-D5ADE059FD2A}" type="datetime1">
              <a:rPr lang="en-US" smtClean="0"/>
              <a:t>3/19/22</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1731699C-A097-4533-BEFF-B1452833F2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68CA5AA-EFF4-4DD3-BFEF-146D8286586B}" type="datetime1">
              <a:rPr lang="en-US" smtClean="0"/>
              <a:t>3/19/22</a:t>
            </a:fld>
            <a:endParaRPr lang="en-US"/>
          </a:p>
        </p:txBody>
      </p:sp>
      <p:sp>
        <p:nvSpPr>
          <p:cNvPr id="8"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9" name="Slide Number Placeholder 5"/>
          <p:cNvSpPr>
            <a:spLocks noGrp="1"/>
          </p:cNvSpPr>
          <p:nvPr>
            <p:ph type="sldNum" sz="quarter" idx="12"/>
          </p:nvPr>
        </p:nvSpPr>
        <p:spPr/>
        <p:txBody>
          <a:bodyPr/>
          <a:lstStyle>
            <a:lvl1pPr>
              <a:defRPr/>
            </a:lvl1pPr>
          </a:lstStyle>
          <a:p>
            <a:pPr>
              <a:defRPr/>
            </a:pPr>
            <a:fld id="{C8F8C458-4B9D-4501-AB19-9D129E2810A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40EAA4-BD1C-4364-A8B6-A93D5030CA34}" type="datetime1">
              <a:rPr lang="en-US" smtClean="0"/>
              <a:t>3/19/22</a:t>
            </a:fld>
            <a:endParaRPr lang="en-US"/>
          </a:p>
        </p:txBody>
      </p:sp>
      <p:sp>
        <p:nvSpPr>
          <p:cNvPr id="4"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5" name="Slide Number Placeholder 5"/>
          <p:cNvSpPr>
            <a:spLocks noGrp="1"/>
          </p:cNvSpPr>
          <p:nvPr>
            <p:ph type="sldNum" sz="quarter" idx="12"/>
          </p:nvPr>
        </p:nvSpPr>
        <p:spPr/>
        <p:txBody>
          <a:bodyPr/>
          <a:lstStyle>
            <a:lvl1pPr>
              <a:defRPr/>
            </a:lvl1pPr>
          </a:lstStyle>
          <a:p>
            <a:pPr>
              <a:defRPr/>
            </a:pPr>
            <a:fld id="{7C31CD07-29D6-4A4D-ADEA-1E0E2DFE29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3A1F734-A65B-4061-B3AA-0C944C3B8012}" type="datetime1">
              <a:rPr lang="en-US" smtClean="0"/>
              <a:t>3/19/22</a:t>
            </a:fld>
            <a:endParaRPr lang="en-US"/>
          </a:p>
        </p:txBody>
      </p:sp>
      <p:sp>
        <p:nvSpPr>
          <p:cNvPr id="3"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4" name="Slide Number Placeholder 5"/>
          <p:cNvSpPr>
            <a:spLocks noGrp="1"/>
          </p:cNvSpPr>
          <p:nvPr>
            <p:ph type="sldNum" sz="quarter" idx="12"/>
          </p:nvPr>
        </p:nvSpPr>
        <p:spPr/>
        <p:txBody>
          <a:bodyPr/>
          <a:lstStyle>
            <a:lvl1pPr>
              <a:defRPr/>
            </a:lvl1pPr>
          </a:lstStyle>
          <a:p>
            <a:pPr>
              <a:defRPr/>
            </a:pPr>
            <a:fld id="{89D36B3D-EFD3-47A2-82AF-07B5235D984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EE93F6-6425-4EF3-82C0-A37C3A7DBDBD}" type="datetime1">
              <a:rPr lang="en-US" smtClean="0"/>
              <a:t>3/19/22</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D7C45757-2996-489D-9DE7-5C2053F788D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2AAC7BB-D749-47F0-91D7-85B9D5EBCB9D}" type="datetime1">
              <a:rPr lang="en-US" smtClean="0"/>
              <a:t>3/19/22</a:t>
            </a:fld>
            <a:endParaRPr lang="en-US"/>
          </a:p>
        </p:txBody>
      </p:sp>
      <p:sp>
        <p:nvSpPr>
          <p:cNvPr id="6" name="Footer Placeholder 4"/>
          <p:cNvSpPr>
            <a:spLocks noGrp="1"/>
          </p:cNvSpPr>
          <p:nvPr>
            <p:ph type="ftr" sz="quarter" idx="11"/>
          </p:nvPr>
        </p:nvSpPr>
        <p:spPr/>
        <p:txBody>
          <a:bodyPr/>
          <a:lstStyle>
            <a:lvl1pPr>
              <a:defRPr/>
            </a:lvl1pPr>
          </a:lstStyle>
          <a:p>
            <a:pPr>
              <a:defRPr/>
            </a:pPr>
            <a:r>
              <a:rPr lang="ru-RU"/>
              <a:t>Высшая школа экономики, Москва, 2016</a:t>
            </a:r>
            <a:endParaRPr lang="en-US"/>
          </a:p>
        </p:txBody>
      </p:sp>
      <p:sp>
        <p:nvSpPr>
          <p:cNvPr id="7" name="Slide Number Placeholder 5"/>
          <p:cNvSpPr>
            <a:spLocks noGrp="1"/>
          </p:cNvSpPr>
          <p:nvPr>
            <p:ph type="sldNum" sz="quarter" idx="12"/>
          </p:nvPr>
        </p:nvSpPr>
        <p:spPr/>
        <p:txBody>
          <a:bodyPr/>
          <a:lstStyle>
            <a:lvl1pPr>
              <a:defRPr/>
            </a:lvl1pPr>
          </a:lstStyle>
          <a:p>
            <a:pPr>
              <a:defRPr/>
            </a:pPr>
            <a:fld id="{8B60040B-1B69-4DF3-82DE-71CA80F2D89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ＭＳ Ｐゴシック" charset="-128"/>
                <a:cs typeface="+mn-cs"/>
              </a:defRPr>
            </a:lvl1pPr>
          </a:lstStyle>
          <a:p>
            <a:pPr>
              <a:defRPr/>
            </a:pPr>
            <a:fld id="{F63D08E4-496C-403B-9B08-1E243BAB4A33}" type="datetime1">
              <a:rPr lang="en-US" smtClean="0"/>
              <a:t>3/19/22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ru-RU"/>
              <a:t>Высшая школа экономики, Москва, 2016</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ea typeface="ＭＳ Ｐゴシック" charset="-128"/>
                <a:cs typeface="+mn-cs"/>
              </a:defRPr>
            </a:lvl1pPr>
          </a:lstStyle>
          <a:p>
            <a:pPr>
              <a:defRPr/>
            </a:pPr>
            <a:fld id="{B1F37826-9FC6-4A47-B435-94C6280B7F5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jpeg"/><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13" Type="http://schemas.openxmlformats.org/officeDocument/2006/relationships/image" Target="../media/image24.tiff"/><Relationship Id="rId18" Type="http://schemas.openxmlformats.org/officeDocument/2006/relationships/image" Target="../media/image29.png"/><Relationship Id="rId3" Type="http://schemas.openxmlformats.org/officeDocument/2006/relationships/image" Target="../media/image2.jpeg"/><Relationship Id="rId21" Type="http://schemas.openxmlformats.org/officeDocument/2006/relationships/image" Target="../media/image32.png"/><Relationship Id="rId7" Type="http://schemas.openxmlformats.org/officeDocument/2006/relationships/image" Target="../media/image18.tiff"/><Relationship Id="rId12" Type="http://schemas.openxmlformats.org/officeDocument/2006/relationships/image" Target="../media/image23.tiff"/><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7.tiff"/><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tiff"/><Relationship Id="rId5" Type="http://schemas.openxmlformats.org/officeDocument/2006/relationships/image" Target="../media/image16.jpeg"/><Relationship Id="rId15" Type="http://schemas.openxmlformats.org/officeDocument/2006/relationships/image" Target="../media/image26.tiff"/><Relationship Id="rId10" Type="http://schemas.openxmlformats.org/officeDocument/2006/relationships/image" Target="../media/image21.tiff"/><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tiff"/><Relationship Id="rId14" Type="http://schemas.openxmlformats.org/officeDocument/2006/relationships/image" Target="../media/image25.tif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youtu.be/vYEBtTtEsD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youtu.be/4txVzwEXWP0" TargetMode="External"/><Relationship Id="rId5" Type="http://schemas.openxmlformats.org/officeDocument/2006/relationships/hyperlink" Target="https://youtu.be/2JxMwKI8YyI" TargetMode="External"/><Relationship Id="rId4" Type="http://schemas.openxmlformats.org/officeDocument/2006/relationships/hyperlink" Target="https://youtu.be/ZCvslu-jak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Title 1"/>
          <p:cNvSpPr>
            <a:spLocks noGrp="1"/>
          </p:cNvSpPr>
          <p:nvPr>
            <p:ph type="ctrTitle"/>
          </p:nvPr>
        </p:nvSpPr>
        <p:spPr>
          <a:xfrm>
            <a:off x="373560" y="1919205"/>
            <a:ext cx="8562860" cy="2305954"/>
          </a:xfrm>
        </p:spPr>
        <p:txBody>
          <a:bodyPr/>
          <a:lstStyle/>
          <a:p>
            <a:pPr eaLnBrk="1" hangingPunct="1"/>
            <a:r>
              <a:rPr lang="en-US" sz="2800" b="1" dirty="0">
                <a:solidFill>
                  <a:srgbClr val="21386F"/>
                </a:solidFill>
              </a:rPr>
              <a:t>Vehicle Monitoring System Based on Mobile Devices</a:t>
            </a:r>
            <a:endParaRPr lang="en-US" sz="2600" b="1" dirty="0">
              <a:solidFill>
                <a:schemeClr val="accent4">
                  <a:lumMod val="50000"/>
                </a:schemeClr>
              </a:solidFill>
              <a:ea typeface="ＭＳ Ｐゴシック"/>
              <a:cs typeface="ＭＳ Ｐゴシック"/>
            </a:endParaRPr>
          </a:p>
        </p:txBody>
      </p:sp>
      <p:sp>
        <p:nvSpPr>
          <p:cNvPr id="13316" name="Subtitle 2"/>
          <p:cNvSpPr txBox="1">
            <a:spLocks/>
          </p:cNvSpPr>
          <p:nvPr/>
        </p:nvSpPr>
        <p:spPr bwMode="auto">
          <a:xfrm>
            <a:off x="1371600" y="6467475"/>
            <a:ext cx="6400800" cy="349250"/>
          </a:xfrm>
          <a:prstGeom prst="rect">
            <a:avLst/>
          </a:prstGeom>
          <a:noFill/>
          <a:ln w="9525">
            <a:noFill/>
            <a:miter lim="800000"/>
            <a:headEnd/>
            <a:tailEnd/>
          </a:ln>
        </p:spPr>
        <p:txBody>
          <a:bodyPr/>
          <a:lstStyle/>
          <a:p>
            <a:pPr algn="ctr">
              <a:spcBef>
                <a:spcPct val="20000"/>
              </a:spcBef>
            </a:pPr>
            <a:r>
              <a:rPr lang="en-US" sz="800" dirty="0">
                <a:solidFill>
                  <a:schemeClr val="bg1"/>
                </a:solidFill>
              </a:rPr>
              <a:t>Higher School of Economics</a:t>
            </a:r>
            <a:r>
              <a:rPr lang="ru-RU" sz="800" dirty="0">
                <a:solidFill>
                  <a:schemeClr val="bg1"/>
                </a:solidFill>
              </a:rPr>
              <a:t>,</a:t>
            </a:r>
            <a:r>
              <a:rPr lang="en-US" sz="800" dirty="0">
                <a:solidFill>
                  <a:schemeClr val="bg1"/>
                </a:solidFill>
              </a:rPr>
              <a:t> Moscow</a:t>
            </a:r>
            <a:r>
              <a:rPr lang="ru-RU" sz="800" dirty="0">
                <a:solidFill>
                  <a:schemeClr val="bg1"/>
                </a:solidFill>
              </a:rPr>
              <a:t>, 202</a:t>
            </a:r>
            <a:r>
              <a:rPr lang="en-US" sz="800" dirty="0">
                <a:solidFill>
                  <a:schemeClr val="bg1"/>
                </a:solidFill>
              </a:rPr>
              <a:t>1</a:t>
            </a:r>
            <a:endParaRPr lang="ru-RU" sz="800" dirty="0">
              <a:solidFill>
                <a:schemeClr val="bg1"/>
              </a:solidFill>
            </a:endParaRPr>
          </a:p>
          <a:p>
            <a:pPr algn="ctr">
              <a:spcBef>
                <a:spcPct val="20000"/>
              </a:spcBef>
            </a:pPr>
            <a:r>
              <a:rPr lang="en-US" sz="800" dirty="0">
                <a:solidFill>
                  <a:schemeClr val="bg1"/>
                </a:solidFill>
              </a:rPr>
              <a:t>www.hse.ru</a:t>
            </a:r>
            <a:r>
              <a:rPr lang="ru-RU" sz="800" dirty="0">
                <a:solidFill>
                  <a:schemeClr val="bg1"/>
                </a:solidFill>
              </a:rPr>
              <a:t> </a:t>
            </a:r>
            <a:endParaRPr kumimoji="1" lang="ru-RU" sz="800" dirty="0">
              <a:solidFill>
                <a:schemeClr val="bg1"/>
              </a:solidFill>
              <a:latin typeface="Myriad Pro"/>
            </a:endParaRPr>
          </a:p>
        </p:txBody>
      </p:sp>
      <p:sp>
        <p:nvSpPr>
          <p:cNvPr id="7" name="Subtitle 2"/>
          <p:cNvSpPr>
            <a:spLocks noGrp="1"/>
          </p:cNvSpPr>
          <p:nvPr>
            <p:ph type="subTitle" idx="1"/>
          </p:nvPr>
        </p:nvSpPr>
        <p:spPr>
          <a:xfrm>
            <a:off x="2380129" y="4137353"/>
            <a:ext cx="6400800" cy="1924051"/>
          </a:xfrm>
        </p:spPr>
        <p:txBody>
          <a:bodyPr/>
          <a:lstStyle/>
          <a:p>
            <a:pPr algn="r" eaLnBrk="1" hangingPunct="1"/>
            <a:r>
              <a:rPr lang="en-US" sz="1800" u="sng" dirty="0">
                <a:solidFill>
                  <a:schemeClr val="tx2"/>
                </a:solidFill>
                <a:latin typeface="+mj-lt"/>
                <a:ea typeface="MS PGothic" panose="020B0600070205080204" charset="-128"/>
                <a:cs typeface="+mj-lt"/>
              </a:rPr>
              <a:t>Student</a:t>
            </a:r>
            <a:r>
              <a:rPr lang="ru-RU" sz="1800" u="sng" dirty="0">
                <a:solidFill>
                  <a:schemeClr val="tx2"/>
                </a:solidFill>
                <a:latin typeface="+mj-lt"/>
                <a:ea typeface="MS PGothic" panose="020B0600070205080204" charset="-128"/>
                <a:cs typeface="+mj-lt"/>
              </a:rPr>
              <a:t>:</a:t>
            </a:r>
          </a:p>
          <a:p>
            <a:pPr algn="r" eaLnBrk="1" hangingPunct="1"/>
            <a:r>
              <a:rPr lang="en-US" sz="1800" dirty="0">
                <a:solidFill>
                  <a:schemeClr val="tx2"/>
                </a:solidFill>
                <a:latin typeface="+mj-lt"/>
                <a:ea typeface="MS PGothic" panose="020B0600070205080204" charset="-128"/>
                <a:cs typeface="+mj-lt"/>
              </a:rPr>
              <a:t>BSE</a:t>
            </a:r>
            <a:r>
              <a:rPr lang="ru-RU" sz="1800" dirty="0">
                <a:solidFill>
                  <a:schemeClr val="tx2"/>
                </a:solidFill>
                <a:latin typeface="+mj-lt"/>
                <a:ea typeface="MS PGothic" panose="020B0600070205080204" charset="-128"/>
                <a:cs typeface="+mj-lt"/>
              </a:rPr>
              <a:t>173</a:t>
            </a:r>
          </a:p>
          <a:p>
            <a:pPr algn="r" eaLnBrk="1" hangingPunct="1"/>
            <a:r>
              <a:rPr kumimoji="1" lang="en-US" sz="1800" b="1" dirty="0">
                <a:solidFill>
                  <a:schemeClr val="tx2"/>
                </a:solidFill>
                <a:latin typeface="+mj-lt"/>
                <a:cs typeface="+mj-lt"/>
              </a:rPr>
              <a:t>Roytman Sergey</a:t>
            </a:r>
            <a:endParaRPr kumimoji="1" lang="ru-RU" sz="1800" b="1" dirty="0">
              <a:solidFill>
                <a:schemeClr val="tx2"/>
              </a:solidFill>
              <a:latin typeface="+mj-lt"/>
              <a:cs typeface="+mj-lt"/>
            </a:endParaRPr>
          </a:p>
          <a:p>
            <a:pPr algn="r" eaLnBrk="1" hangingPunct="1"/>
            <a:r>
              <a:rPr kumimoji="1" lang="en-US" sz="1800" u="sng" dirty="0">
                <a:solidFill>
                  <a:schemeClr val="tx2"/>
                </a:solidFill>
                <a:latin typeface="+mj-lt"/>
                <a:ea typeface="MS PGothic" panose="020B0600070205080204" charset="-128"/>
                <a:cs typeface="+mj-lt"/>
              </a:rPr>
              <a:t>Supervisor</a:t>
            </a:r>
            <a:r>
              <a:rPr kumimoji="1" lang="ru-RU" sz="1800" u="sng" dirty="0">
                <a:solidFill>
                  <a:schemeClr val="tx2"/>
                </a:solidFill>
                <a:latin typeface="+mj-lt"/>
                <a:ea typeface="MS PGothic" panose="020B0600070205080204" charset="-128"/>
                <a:cs typeface="+mj-lt"/>
              </a:rPr>
              <a:t>:</a:t>
            </a:r>
            <a:r>
              <a:rPr kumimoji="1" lang="ru-RU" sz="1800" u="sng" dirty="0">
                <a:solidFill>
                  <a:srgbClr val="000066"/>
                </a:solidFill>
                <a:latin typeface="+mj-lt"/>
                <a:ea typeface="MS PGothic" panose="020B0600070205080204" charset="-128"/>
                <a:cs typeface="+mj-lt"/>
              </a:rPr>
              <a:t> </a:t>
            </a:r>
          </a:p>
          <a:p>
            <a:pPr algn="r" eaLnBrk="1" hangingPunct="1"/>
            <a:r>
              <a:rPr kumimoji="1" lang="en-US" sz="1800" dirty="0">
                <a:solidFill>
                  <a:schemeClr val="tx2"/>
                </a:solidFill>
                <a:latin typeface="+mj-lt"/>
                <a:cs typeface="+mj-lt"/>
              </a:rPr>
              <a:t>Department of Software Engineering</a:t>
            </a:r>
            <a:br>
              <a:rPr kumimoji="1" lang="ru-RU" sz="1800" dirty="0">
                <a:solidFill>
                  <a:schemeClr val="tx2"/>
                </a:solidFill>
                <a:latin typeface="+mj-lt"/>
                <a:cs typeface="+mj-lt"/>
              </a:rPr>
            </a:br>
            <a:r>
              <a:rPr kumimoji="1" lang="en-US" sz="1800" b="1" dirty="0">
                <a:solidFill>
                  <a:schemeClr val="tx2"/>
                </a:solidFill>
                <a:latin typeface="+mj-lt"/>
                <a:cs typeface="+mj-lt"/>
              </a:rPr>
              <a:t>Hadi Saleh</a:t>
            </a:r>
            <a:endParaRPr kumimoji="1" lang="ru-RU" sz="1800" b="1" dirty="0">
              <a:solidFill>
                <a:schemeClr val="tx2"/>
              </a:solidFill>
              <a:latin typeface="+mj-lt"/>
              <a:ea typeface="MS PGothic" panose="020B0600070205080204" charset="-128"/>
              <a:cs typeface="+mj-lt"/>
            </a:endParaRPr>
          </a:p>
        </p:txBody>
      </p:sp>
      <p:sp>
        <p:nvSpPr>
          <p:cNvPr id="5" name="Subtitle 2"/>
          <p:cNvSpPr txBox="1">
            <a:spLocks/>
          </p:cNvSpPr>
          <p:nvPr/>
        </p:nvSpPr>
        <p:spPr bwMode="auto">
          <a:xfrm>
            <a:off x="259946" y="5860689"/>
            <a:ext cx="3396343" cy="4014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ＭＳ Ｐゴシック"/>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ＭＳ Ｐゴシック"/>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eaLnBrk="1" hangingPunct="1"/>
            <a:endParaRPr lang="ru-RU" sz="1800" dirty="0">
              <a:solidFill>
                <a:schemeClr val="tx2"/>
              </a:solidFill>
              <a:latin typeface="+mj-lt"/>
              <a:ea typeface="MS PGothic" panose="020B0600070205080204" charset="-128"/>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Subtitle 2"/>
          <p:cNvSpPr txBox="1">
            <a:spLocks/>
          </p:cNvSpPr>
          <p:nvPr/>
        </p:nvSpPr>
        <p:spPr bwMode="auto">
          <a:xfrm>
            <a:off x="0" y="4544244"/>
            <a:ext cx="9143999"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ＭＳ Ｐゴシック"/>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ＭＳ Ｐゴシック"/>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ＭＳ Ｐゴシック"/>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dirty="0">
                <a:solidFill>
                  <a:schemeClr val="tx2"/>
                </a:solidFill>
                <a:ea typeface="MS PGothic" panose="020B0600070205080204" charset="-128"/>
                <a:cs typeface="MS PGothic" panose="020B0600070205080204" charset="-128"/>
              </a:rPr>
              <a:t>Sergey Roytman</a:t>
            </a:r>
          </a:p>
          <a:p>
            <a:r>
              <a:rPr lang="en-US" sz="1600" dirty="0">
                <a:solidFill>
                  <a:schemeClr val="tx2"/>
                </a:solidFill>
              </a:rPr>
              <a:t>siroytman@edu.hse.ru</a:t>
            </a:r>
            <a:endParaRPr lang="en-US" sz="1600" dirty="0">
              <a:solidFill>
                <a:schemeClr val="tx2"/>
              </a:solidFill>
              <a:ea typeface="MS PGothic" panose="020B0600070205080204" charset="-128"/>
              <a:cs typeface="MS PGothic" panose="020B0600070205080204" charset="-128"/>
            </a:endParaRPr>
          </a:p>
          <a:p>
            <a:endParaRPr lang="en-US" sz="1200" dirty="0">
              <a:solidFill>
                <a:srgbClr val="003F82"/>
              </a:solidFill>
              <a:ea typeface="MS PGothic" panose="020B0600070205080204" charset="-128"/>
              <a:cs typeface="MS PGothic" panose="020B0600070205080204" charset="-128"/>
            </a:endParaRPr>
          </a:p>
          <a:p>
            <a:r>
              <a:rPr lang="en-US" sz="1200" dirty="0">
                <a:solidFill>
                  <a:srgbClr val="003F82"/>
                </a:solidFill>
                <a:ea typeface="MS PGothic" panose="020B0600070205080204" charset="-128"/>
                <a:cs typeface="MS PGothic" panose="020B0600070205080204" charset="-128"/>
              </a:rPr>
              <a:t>Moscow </a:t>
            </a:r>
            <a:r>
              <a:rPr lang="ru-RU" sz="1200" dirty="0">
                <a:solidFill>
                  <a:srgbClr val="003F82"/>
                </a:solidFill>
                <a:ea typeface="MS PGothic" panose="020B0600070205080204" charset="-128"/>
                <a:cs typeface="MS PGothic" panose="020B0600070205080204" charset="-128"/>
              </a:rPr>
              <a:t>- 20</a:t>
            </a:r>
            <a:r>
              <a:rPr lang="en-US" sz="1200" dirty="0">
                <a:solidFill>
                  <a:srgbClr val="003F82"/>
                </a:solidFill>
                <a:ea typeface="MS PGothic" panose="020B0600070205080204" charset="-128"/>
                <a:cs typeface="MS PGothic" panose="020B0600070205080204" charset="-128"/>
              </a:rPr>
              <a:t>21</a:t>
            </a:r>
            <a:endParaRPr lang="en-US" altLang="ru-RU" sz="1200" dirty="0">
              <a:solidFill>
                <a:srgbClr val="003F82"/>
              </a:solidFill>
              <a:ea typeface="MS PGothic" panose="020B0600070205080204" charset="-128"/>
              <a:cs typeface="MS PGothic" panose="020B0600070205080204" charset="-128"/>
            </a:endParaRPr>
          </a:p>
        </p:txBody>
      </p:sp>
      <p:sp>
        <p:nvSpPr>
          <p:cNvPr id="8" name="Rectangle 7">
            <a:extLst>
              <a:ext uri="{FF2B5EF4-FFF2-40B4-BE49-F238E27FC236}">
                <a16:creationId xmlns:a16="http://schemas.microsoft.com/office/drawing/2014/main" id="{EB827DCD-82B7-A94D-94C0-5920DA5C655E}"/>
              </a:ext>
            </a:extLst>
          </p:cNvPr>
          <p:cNvSpPr/>
          <p:nvPr/>
        </p:nvSpPr>
        <p:spPr>
          <a:xfrm>
            <a:off x="2323069" y="2709048"/>
            <a:ext cx="4572000" cy="15322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U"/>
          </a:p>
        </p:txBody>
      </p:sp>
      <p:sp>
        <p:nvSpPr>
          <p:cNvPr id="9" name="Rectangle 8">
            <a:extLst>
              <a:ext uri="{FF2B5EF4-FFF2-40B4-BE49-F238E27FC236}">
                <a16:creationId xmlns:a16="http://schemas.microsoft.com/office/drawing/2014/main" id="{E85C35CB-BBBC-CA4A-905B-F19C2E3A1F09}"/>
              </a:ext>
            </a:extLst>
          </p:cNvPr>
          <p:cNvSpPr/>
          <p:nvPr/>
        </p:nvSpPr>
        <p:spPr>
          <a:xfrm>
            <a:off x="2285999" y="2313756"/>
            <a:ext cx="4572000" cy="1569660"/>
          </a:xfrm>
          <a:prstGeom prst="rect">
            <a:avLst/>
          </a:prstGeom>
        </p:spPr>
        <p:txBody>
          <a:bodyPr>
            <a:spAutoFit/>
          </a:bodyPr>
          <a:lstStyle/>
          <a:p>
            <a:pPr algn="ctr">
              <a:defRPr/>
            </a:pPr>
            <a:r>
              <a:rPr lang="en-US" sz="4800" dirty="0">
                <a:solidFill>
                  <a:srgbClr val="21386F"/>
                </a:solidFill>
                <a:latin typeface="+mj-lt"/>
              </a:rPr>
              <a:t>Thank you for </a:t>
            </a:r>
          </a:p>
          <a:p>
            <a:pPr algn="ctr">
              <a:defRPr/>
            </a:pPr>
            <a:r>
              <a:rPr lang="en-US" sz="4800" dirty="0">
                <a:solidFill>
                  <a:srgbClr val="21386F"/>
                </a:solidFill>
                <a:latin typeface="+mj-lt"/>
              </a:rPr>
              <a:t>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Subject field description</a:t>
            </a:r>
          </a:p>
        </p:txBody>
      </p:sp>
      <p:sp>
        <p:nvSpPr>
          <p:cNvPr id="14346" name="Rectangle 12"/>
          <p:cNvSpPr>
            <a:spLocks noChangeArrowheads="1"/>
          </p:cNvSpPr>
          <p:nvPr/>
        </p:nvSpPr>
        <p:spPr bwMode="auto">
          <a:xfrm>
            <a:off x="28455" y="1600999"/>
            <a:ext cx="3994494" cy="3724096"/>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endParaRPr lang="ru-RU" sz="2000" dirty="0">
              <a:solidFill>
                <a:srgbClr val="003F82"/>
              </a:solidFill>
              <a:latin typeface="+mn-lt"/>
            </a:endParaRPr>
          </a:p>
          <a:p>
            <a:r>
              <a:rPr lang="en-US" sz="2400" b="1" dirty="0">
                <a:solidFill>
                  <a:srgbClr val="003F82"/>
                </a:solidFill>
                <a:latin typeface="+mn-lt"/>
              </a:rPr>
              <a:t>Applications</a:t>
            </a:r>
            <a:endParaRPr lang="ru-RU" sz="2400" b="1" dirty="0">
              <a:solidFill>
                <a:srgbClr val="003F82"/>
              </a:solidFill>
              <a:latin typeface="+mn-lt"/>
            </a:endParaRPr>
          </a:p>
          <a:p>
            <a:pPr marL="285750" indent="-285750">
              <a:buFont typeface="Arial" panose="020B0604020202020204" pitchFamily="34" charset="0"/>
              <a:buChar char="•"/>
            </a:pPr>
            <a:r>
              <a:rPr lang="en-US" sz="2400" dirty="0">
                <a:solidFill>
                  <a:srgbClr val="003F82"/>
                </a:solidFill>
                <a:latin typeface="+mn-lt"/>
              </a:rPr>
              <a:t>State sector</a:t>
            </a:r>
            <a:r>
              <a:rPr lang="ru-RU" sz="2400" dirty="0">
                <a:solidFill>
                  <a:srgbClr val="003F82"/>
                </a:solidFill>
                <a:latin typeface="+mn-lt"/>
              </a:rPr>
              <a:t>:</a:t>
            </a:r>
          </a:p>
          <a:p>
            <a:pPr marL="742950" lvl="1" indent="-285750">
              <a:buFont typeface="Arial" panose="020B0604020202020204" pitchFamily="34" charset="0"/>
              <a:buChar char="•"/>
            </a:pPr>
            <a:r>
              <a:rPr lang="en-US" sz="2400" dirty="0">
                <a:solidFill>
                  <a:srgbClr val="003F82"/>
                </a:solidFill>
                <a:latin typeface="+mn-lt"/>
              </a:rPr>
              <a:t>Public transport</a:t>
            </a:r>
            <a:endParaRPr lang="ru-RU" sz="2400" dirty="0">
              <a:solidFill>
                <a:srgbClr val="003F82"/>
              </a:solidFill>
              <a:latin typeface="+mn-lt"/>
            </a:endParaRPr>
          </a:p>
          <a:p>
            <a:pPr marL="742950" lvl="1" indent="-285750">
              <a:buFont typeface="Arial" panose="020B0604020202020204" pitchFamily="34" charset="0"/>
              <a:buChar char="•"/>
            </a:pPr>
            <a:r>
              <a:rPr lang="en-US" sz="2400" dirty="0">
                <a:solidFill>
                  <a:srgbClr val="003F82"/>
                </a:solidFill>
                <a:latin typeface="+mn-lt"/>
              </a:rPr>
              <a:t>Garbage trucks</a:t>
            </a:r>
            <a:endParaRPr lang="ru-RU" sz="2400" dirty="0">
              <a:solidFill>
                <a:srgbClr val="003F82"/>
              </a:solidFill>
              <a:latin typeface="+mn-lt"/>
            </a:endParaRPr>
          </a:p>
          <a:p>
            <a:pPr marL="742950" lvl="1" indent="-285750">
              <a:buFont typeface="Arial" panose="020B0604020202020204" pitchFamily="34" charset="0"/>
              <a:buChar char="•"/>
            </a:pPr>
            <a:r>
              <a:rPr lang="mr-IN" sz="2400" dirty="0">
                <a:solidFill>
                  <a:srgbClr val="003F82"/>
                </a:solidFill>
                <a:latin typeface="+mn-lt"/>
              </a:rPr>
              <a:t>…</a:t>
            </a:r>
            <a:endParaRPr lang="ru-RU" sz="2400" dirty="0">
              <a:solidFill>
                <a:srgbClr val="003F82"/>
              </a:solidFill>
              <a:latin typeface="+mn-lt"/>
            </a:endParaRPr>
          </a:p>
          <a:p>
            <a:pPr marL="285750" indent="-285750">
              <a:buFont typeface="Arial" panose="020B0604020202020204" pitchFamily="34" charset="0"/>
              <a:buChar char="•"/>
            </a:pPr>
            <a:r>
              <a:rPr lang="en-US" sz="2400" dirty="0">
                <a:solidFill>
                  <a:srgbClr val="003F82"/>
                </a:solidFill>
                <a:latin typeface="+mn-lt"/>
              </a:rPr>
              <a:t>Private sector</a:t>
            </a:r>
            <a:r>
              <a:rPr lang="ru-RU" sz="2400" dirty="0">
                <a:solidFill>
                  <a:srgbClr val="003F82"/>
                </a:solidFill>
                <a:latin typeface="+mn-lt"/>
              </a:rPr>
              <a:t>:</a:t>
            </a:r>
          </a:p>
          <a:p>
            <a:pPr marL="742950" lvl="1" indent="-285750">
              <a:buFont typeface="Arial" panose="020B0604020202020204" pitchFamily="34" charset="0"/>
              <a:buChar char="•"/>
            </a:pPr>
            <a:r>
              <a:rPr lang="en-US" sz="2400" dirty="0">
                <a:solidFill>
                  <a:srgbClr val="003F82"/>
                </a:solidFill>
                <a:latin typeface="+mn-lt"/>
              </a:rPr>
              <a:t>Delivery</a:t>
            </a:r>
            <a:endParaRPr lang="ru-RU" sz="2400" dirty="0">
              <a:solidFill>
                <a:srgbClr val="003F82"/>
              </a:solidFill>
              <a:latin typeface="+mn-lt"/>
            </a:endParaRPr>
          </a:p>
          <a:p>
            <a:pPr marL="742950" lvl="1" indent="-285750">
              <a:buFont typeface="Arial" panose="020B0604020202020204" pitchFamily="34" charset="0"/>
              <a:buChar char="•"/>
            </a:pPr>
            <a:r>
              <a:rPr lang="en-US" sz="2400" dirty="0">
                <a:solidFill>
                  <a:srgbClr val="003F82"/>
                </a:solidFill>
                <a:latin typeface="+mn-lt"/>
              </a:rPr>
              <a:t>Taxi</a:t>
            </a:r>
            <a:endParaRPr lang="ru-RU" sz="2400" dirty="0">
              <a:solidFill>
                <a:srgbClr val="003F82"/>
              </a:solidFill>
              <a:latin typeface="+mn-lt"/>
            </a:endParaRPr>
          </a:p>
          <a:p>
            <a:pPr marL="742950" lvl="1" indent="-285750">
              <a:buFont typeface="Arial" panose="020B0604020202020204" pitchFamily="34" charset="0"/>
              <a:buChar char="•"/>
            </a:pPr>
            <a:r>
              <a:rPr lang="mr-IN" sz="2400" dirty="0">
                <a:solidFill>
                  <a:srgbClr val="003F82"/>
                </a:solidFill>
                <a:latin typeface="+mn-lt"/>
              </a:rPr>
              <a:t>…</a:t>
            </a:r>
            <a:endParaRPr lang="ru-RU" sz="2400" dirty="0">
              <a:solidFill>
                <a:srgbClr val="003F82"/>
              </a:solidFill>
              <a:latin typeface="+mn-lt"/>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2</a:t>
            </a:fld>
            <a:endParaRPr lang="en-US" sz="1600" dirty="0"/>
          </a:p>
        </p:txBody>
      </p:sp>
      <p:sp>
        <p:nvSpPr>
          <p:cNvPr id="3"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7" name="Рисунок 6"/>
          <p:cNvPicPr>
            <a:picLocks noChangeAspect="1"/>
          </p:cNvPicPr>
          <p:nvPr/>
        </p:nvPicPr>
        <p:blipFill>
          <a:blip r:embed="rId4"/>
          <a:stretch>
            <a:fillRect/>
          </a:stretch>
        </p:blipFill>
        <p:spPr>
          <a:xfrm>
            <a:off x="3571103" y="1802309"/>
            <a:ext cx="5436973" cy="4919166"/>
          </a:xfrm>
          <a:prstGeom prst="rect">
            <a:avLst/>
          </a:prstGeom>
        </p:spPr>
      </p:pic>
      <p:sp>
        <p:nvSpPr>
          <p:cNvPr id="8" name="Прямоугольник 7"/>
          <p:cNvSpPr/>
          <p:nvPr/>
        </p:nvSpPr>
        <p:spPr>
          <a:xfrm>
            <a:off x="197438" y="1339389"/>
            <a:ext cx="8444912" cy="523220"/>
          </a:xfrm>
          <a:prstGeom prst="rect">
            <a:avLst/>
          </a:prstGeom>
        </p:spPr>
        <p:txBody>
          <a:bodyPr wrap="square">
            <a:spAutoFit/>
          </a:bodyPr>
          <a:lstStyle/>
          <a:p>
            <a:r>
              <a:rPr lang="en-US" sz="2800" b="1" dirty="0">
                <a:solidFill>
                  <a:srgbClr val="003F82"/>
                </a:solidFill>
                <a:latin typeface="+mj-lt"/>
              </a:rPr>
              <a:t>Vehicle Monitoring Systems</a:t>
            </a:r>
            <a:endParaRPr lang="ru-RU" sz="2800" dirty="0">
              <a:solidFill>
                <a:srgbClr val="003F82"/>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Basic definitions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3</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graphicFrame>
        <p:nvGraphicFramePr>
          <p:cNvPr id="11" name="Таблица 10"/>
          <p:cNvGraphicFramePr>
            <a:graphicFrameLocks noGrp="1"/>
          </p:cNvGraphicFramePr>
          <p:nvPr>
            <p:extLst>
              <p:ext uri="{D42A27DB-BD31-4B8C-83A1-F6EECF244321}">
                <p14:modId xmlns:p14="http://schemas.microsoft.com/office/powerpoint/2010/main" val="1990897335"/>
              </p:ext>
            </p:extLst>
          </p:nvPr>
        </p:nvGraphicFramePr>
        <p:xfrm>
          <a:off x="1216019" y="1906878"/>
          <a:ext cx="6759581" cy="1910729"/>
        </p:xfrm>
        <a:graphic>
          <a:graphicData uri="http://schemas.openxmlformats.org/drawingml/2006/table">
            <a:tbl>
              <a:tblPr firstRow="1" firstCol="1" bandRow="1">
                <a:tableStyleId>{5C22544A-7EE6-4342-B048-85BDC9FD1C3A}</a:tableStyleId>
              </a:tblPr>
              <a:tblGrid>
                <a:gridCol w="1513211">
                  <a:extLst>
                    <a:ext uri="{9D8B030D-6E8A-4147-A177-3AD203B41FA5}">
                      <a16:colId xmlns:a16="http://schemas.microsoft.com/office/drawing/2014/main" val="20001"/>
                    </a:ext>
                  </a:extLst>
                </a:gridCol>
                <a:gridCol w="5246370">
                  <a:extLst>
                    <a:ext uri="{9D8B030D-6E8A-4147-A177-3AD203B41FA5}">
                      <a16:colId xmlns:a16="http://schemas.microsoft.com/office/drawing/2014/main" val="20002"/>
                    </a:ext>
                  </a:extLst>
                </a:gridCol>
              </a:tblGrid>
              <a:tr h="276051">
                <a:tc>
                  <a:txBody>
                    <a:bodyPr/>
                    <a:lstStyle/>
                    <a:p>
                      <a:pPr indent="450215" algn="ctr">
                        <a:lnSpc>
                          <a:spcPct val="115000"/>
                        </a:lnSpc>
                        <a:spcAft>
                          <a:spcPts val="600"/>
                        </a:spcAft>
                      </a:pPr>
                      <a:r>
                        <a:rPr lang="en-US" sz="1100" dirty="0">
                          <a:effectLst/>
                          <a:latin typeface="Times New Roman" charset="0"/>
                          <a:ea typeface="Calibri" charset="0"/>
                        </a:rPr>
                        <a:t>Term</a:t>
                      </a:r>
                      <a:endParaRPr lang="ru-RU" sz="1100" dirty="0">
                        <a:effectLst/>
                        <a:latin typeface="Times New Roman" charset="0"/>
                        <a:ea typeface="Calibri" charset="0"/>
                      </a:endParaRPr>
                    </a:p>
                  </a:txBody>
                  <a:tcPr marL="54661" marR="54661" marT="0" marB="0"/>
                </a:tc>
                <a:tc>
                  <a:txBody>
                    <a:bodyPr/>
                    <a:lstStyle/>
                    <a:p>
                      <a:pPr indent="450215" algn="ctr">
                        <a:lnSpc>
                          <a:spcPct val="115000"/>
                        </a:lnSpc>
                        <a:spcAft>
                          <a:spcPts val="600"/>
                        </a:spcAft>
                      </a:pPr>
                      <a:r>
                        <a:rPr lang="en-US" sz="1100" dirty="0">
                          <a:effectLst/>
                        </a:rPr>
                        <a:t>Definition</a:t>
                      </a:r>
                      <a:endParaRPr lang="ru-RU" sz="1100" dirty="0">
                        <a:effectLst/>
                        <a:latin typeface="Times New Roman" charset="0"/>
                        <a:ea typeface="Calibri" charset="0"/>
                      </a:endParaRPr>
                    </a:p>
                  </a:txBody>
                  <a:tcPr marL="54661" marR="54661" marT="0" marB="0"/>
                </a:tc>
                <a:extLst>
                  <a:ext uri="{0D108BD9-81ED-4DB2-BD59-A6C34878D82A}">
                    <a16:rowId xmlns:a16="http://schemas.microsoft.com/office/drawing/2014/main" val="10000"/>
                  </a:ext>
                </a:extLst>
              </a:tr>
              <a:tr h="1634678">
                <a:tc>
                  <a:txBody>
                    <a:bodyPr/>
                    <a:lstStyle/>
                    <a:p>
                      <a:pPr indent="-69215" algn="ctr">
                        <a:lnSpc>
                          <a:spcPct val="115000"/>
                        </a:lnSpc>
                        <a:spcAft>
                          <a:spcPts val="600"/>
                        </a:spcAft>
                      </a:pPr>
                      <a:r>
                        <a:rPr lang="en-US" sz="1800" dirty="0">
                          <a:effectLst/>
                          <a:latin typeface="Calibri" charset="0"/>
                          <a:ea typeface="Calibri" charset="0"/>
                          <a:cs typeface="Calibri" charset="0"/>
                        </a:rPr>
                        <a:t>OBD tracker</a:t>
                      </a:r>
                      <a:endParaRPr lang="ru-RU" sz="1800" dirty="0">
                        <a:effectLst/>
                        <a:latin typeface="Calibri" charset="0"/>
                        <a:ea typeface="Calibri" charset="0"/>
                        <a:cs typeface="Calibri" charset="0"/>
                      </a:endParaRPr>
                    </a:p>
                  </a:txBody>
                  <a:tcPr marL="54661" marR="54661" marT="0" marB="0"/>
                </a:tc>
                <a:tc>
                  <a:txBody>
                    <a:bodyPr/>
                    <a:lstStyle/>
                    <a:p>
                      <a:pPr marL="0" marR="0" lvl="0" indent="450215" algn="l" defTabSz="457200" rtl="0" eaLnBrk="1" fontAlgn="auto" latinLnBrk="0" hangingPunct="1">
                        <a:lnSpc>
                          <a:spcPct val="115000"/>
                        </a:lnSpc>
                        <a:spcBef>
                          <a:spcPts val="0"/>
                        </a:spcBef>
                        <a:spcAft>
                          <a:spcPts val="600"/>
                        </a:spcAft>
                        <a:buClrTx/>
                        <a:buSzTx/>
                        <a:buFontTx/>
                        <a:buNone/>
                        <a:tabLst/>
                        <a:defRPr/>
                      </a:pPr>
                      <a:r>
                        <a:rPr lang="en-US" sz="1800" b="0" i="0" kern="1200" dirty="0">
                          <a:solidFill>
                            <a:schemeClr val="dk1"/>
                          </a:solidFill>
                          <a:effectLst/>
                          <a:latin typeface="+mn-lt"/>
                          <a:ea typeface="+mn-ea"/>
                          <a:cs typeface="+mn-cs"/>
                        </a:rPr>
                        <a:t>Hardware device, which </a:t>
                      </a:r>
                      <a:r>
                        <a:rPr lang="en-GB" sz="1800" kern="1200" dirty="0">
                          <a:solidFill>
                            <a:schemeClr val="dk1"/>
                          </a:solidFill>
                          <a:effectLst/>
                          <a:latin typeface="+mn-lt"/>
                          <a:ea typeface="+mn-ea"/>
                          <a:cs typeface="+mn-cs"/>
                        </a:rPr>
                        <a:t>connects to the vehicle on-board software in order to obtain all desired information about the vehicle state</a:t>
                      </a:r>
                      <a:endParaRPr lang="en-GB" dirty="0"/>
                    </a:p>
                  </a:txBody>
                  <a:tcPr marL="54661" marR="54661"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993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Relevance of the topic</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4</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11" name="Rectangle 12"/>
          <p:cNvSpPr>
            <a:spLocks noChangeArrowheads="1"/>
          </p:cNvSpPr>
          <p:nvPr/>
        </p:nvSpPr>
        <p:spPr bwMode="auto">
          <a:xfrm>
            <a:off x="107949" y="1388197"/>
            <a:ext cx="8578851" cy="830997"/>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endParaRPr lang="ru-RU" sz="2400" dirty="0">
              <a:solidFill>
                <a:srgbClr val="003F82"/>
              </a:solidFill>
              <a:latin typeface="+mn-lt"/>
            </a:endParaRPr>
          </a:p>
          <a:p>
            <a:pPr marL="285750" indent="-285750">
              <a:buFont typeface="Arial" panose="020B0604020202020204" pitchFamily="34" charset="0"/>
              <a:buChar char="•"/>
            </a:pPr>
            <a:endParaRPr lang="ru-RU" sz="2400" dirty="0">
              <a:solidFill>
                <a:srgbClr val="003F82"/>
              </a:solidFill>
              <a:latin typeface="+mn-lt"/>
            </a:endParaRPr>
          </a:p>
        </p:txBody>
      </p:sp>
      <p:pic>
        <p:nvPicPr>
          <p:cNvPr id="7" name="Рисунок 6"/>
          <p:cNvPicPr>
            <a:picLocks noChangeAspect="1"/>
          </p:cNvPicPr>
          <p:nvPr/>
        </p:nvPicPr>
        <p:blipFill>
          <a:blip r:embed="rId4"/>
          <a:stretch>
            <a:fillRect/>
          </a:stretch>
        </p:blipFill>
        <p:spPr>
          <a:xfrm>
            <a:off x="234705" y="1388198"/>
            <a:ext cx="4942776" cy="2471388"/>
          </a:xfrm>
          <a:prstGeom prst="rect">
            <a:avLst/>
          </a:prstGeom>
        </p:spPr>
      </p:pic>
      <p:pic>
        <p:nvPicPr>
          <p:cNvPr id="20" name="Рисунок 19"/>
          <p:cNvPicPr>
            <a:picLocks noChangeAspect="1"/>
          </p:cNvPicPr>
          <p:nvPr/>
        </p:nvPicPr>
        <p:blipFill>
          <a:blip r:embed="rId5"/>
          <a:stretch>
            <a:fillRect/>
          </a:stretch>
        </p:blipFill>
        <p:spPr>
          <a:xfrm>
            <a:off x="4217773" y="1864426"/>
            <a:ext cx="4809394" cy="4480907"/>
          </a:xfrm>
          <a:prstGeom prst="rect">
            <a:avLst/>
          </a:prstGeom>
        </p:spPr>
      </p:pic>
      <p:sp>
        <p:nvSpPr>
          <p:cNvPr id="14" name="TextBox 13"/>
          <p:cNvSpPr txBox="1"/>
          <p:nvPr/>
        </p:nvSpPr>
        <p:spPr>
          <a:xfrm>
            <a:off x="1322173" y="5165124"/>
            <a:ext cx="184731" cy="369332"/>
          </a:xfrm>
          <a:prstGeom prst="rect">
            <a:avLst/>
          </a:prstGeom>
          <a:noFill/>
        </p:spPr>
        <p:txBody>
          <a:bodyPr wrap="none" rtlCol="0">
            <a:spAutoFit/>
          </a:bodyPr>
          <a:lstStyle/>
          <a:p>
            <a:endParaRPr lang="ru-RU" dirty="0"/>
          </a:p>
        </p:txBody>
      </p:sp>
      <p:sp>
        <p:nvSpPr>
          <p:cNvPr id="23" name="Rectangle 12"/>
          <p:cNvSpPr>
            <a:spLocks noChangeArrowheads="1"/>
          </p:cNvSpPr>
          <p:nvPr/>
        </p:nvSpPr>
        <p:spPr bwMode="auto">
          <a:xfrm>
            <a:off x="28455" y="3947071"/>
            <a:ext cx="4427936" cy="1938992"/>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ru-RU" sz="2000" dirty="0">
                <a:solidFill>
                  <a:srgbClr val="003F82"/>
                </a:solidFill>
                <a:latin typeface="+mn-lt"/>
              </a:rPr>
              <a:t>«</a:t>
            </a:r>
            <a:r>
              <a:rPr lang="en-US" sz="2000" dirty="0" err="1">
                <a:solidFill>
                  <a:srgbClr val="003F82"/>
                </a:solidFill>
                <a:latin typeface="+mn-lt"/>
              </a:rPr>
              <a:t>GrandViewSearch</a:t>
            </a:r>
            <a:r>
              <a:rPr lang="ru-RU" sz="2000" dirty="0">
                <a:solidFill>
                  <a:srgbClr val="003F82"/>
                </a:solidFill>
                <a:latin typeface="+mn-lt"/>
              </a:rPr>
              <a:t>»</a:t>
            </a:r>
            <a:r>
              <a:rPr lang="en-US" sz="2000" dirty="0">
                <a:solidFill>
                  <a:srgbClr val="003F82"/>
                </a:solidFill>
                <a:latin typeface="+mn-lt"/>
              </a:rPr>
              <a:t>: world average growth rate will be 14% yearly from 2020 to 2027</a:t>
            </a:r>
          </a:p>
          <a:p>
            <a:pPr marL="285750" indent="-285750">
              <a:buFont typeface="Arial" panose="020B0604020202020204" pitchFamily="34" charset="0"/>
              <a:buChar char="•"/>
            </a:pPr>
            <a:r>
              <a:rPr lang="en-US" sz="2000" dirty="0">
                <a:solidFill>
                  <a:srgbClr val="003F82"/>
                </a:solidFill>
              </a:rPr>
              <a:t>Non-commercial partnership</a:t>
            </a:r>
            <a:r>
              <a:rPr lang="ru-RU" sz="2000" dirty="0">
                <a:solidFill>
                  <a:srgbClr val="003F82"/>
                </a:solidFill>
              </a:rPr>
              <a:t> «</a:t>
            </a:r>
            <a:r>
              <a:rPr lang="en-US" sz="2000" dirty="0">
                <a:solidFill>
                  <a:srgbClr val="003F82"/>
                </a:solidFill>
              </a:rPr>
              <a:t>GLONASS</a:t>
            </a:r>
            <a:r>
              <a:rPr lang="ru-RU" sz="2000" dirty="0">
                <a:solidFill>
                  <a:srgbClr val="003F82"/>
                </a:solidFill>
              </a:rPr>
              <a:t>»: </a:t>
            </a:r>
            <a:r>
              <a:rPr lang="en-US" sz="2000" dirty="0">
                <a:solidFill>
                  <a:srgbClr val="003F82"/>
                </a:solidFill>
              </a:rPr>
              <a:t>Russian market is soaring by 24% per year</a:t>
            </a:r>
            <a:endParaRPr lang="ru-RU" sz="2000" dirty="0">
              <a:solidFill>
                <a:srgbClr val="003F82"/>
              </a:solidFill>
            </a:endParaRPr>
          </a:p>
        </p:txBody>
      </p:sp>
    </p:spTree>
    <p:extLst>
      <p:ext uri="{BB962C8B-B14F-4D97-AF65-F5344CB8AC3E}">
        <p14:creationId xmlns:p14="http://schemas.microsoft.com/office/powerpoint/2010/main" val="125816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Existing solutions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08087" y="1587192"/>
            <a:ext cx="8578850" cy="830997"/>
          </a:xfrm>
          <a:prstGeom prst="rect">
            <a:avLst/>
          </a:prstGeom>
          <a:noFill/>
          <a:ln w="9525">
            <a:noFill/>
            <a:miter lim="800000"/>
            <a:headEnd/>
            <a:tailEnd/>
          </a:ln>
        </p:spPr>
        <p:txBody>
          <a:bodyPr wrap="square">
            <a:spAutoFit/>
          </a:bodyPr>
          <a:lstStyle/>
          <a:p>
            <a:br>
              <a:rPr lang="ru-RU" sz="2400" dirty="0">
                <a:latin typeface="+mn-lt"/>
              </a:rPr>
            </a:br>
            <a:endParaRPr lang="ru-RU" sz="2400" dirty="0">
              <a:solidFill>
                <a:srgbClr val="003F82"/>
              </a:solidFill>
              <a:latin typeface="+mn-lt"/>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5</a:t>
            </a:fld>
            <a:endParaRPr lang="en-US" sz="1600" dirty="0"/>
          </a:p>
        </p:txBody>
      </p:sp>
      <p:sp>
        <p:nvSpPr>
          <p:cNvPr id="3"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4" name="Рисунок 3"/>
          <p:cNvPicPr>
            <a:picLocks noChangeAspect="1"/>
          </p:cNvPicPr>
          <p:nvPr/>
        </p:nvPicPr>
        <p:blipFill>
          <a:blip r:embed="rId4"/>
          <a:stretch>
            <a:fillRect/>
          </a:stretch>
        </p:blipFill>
        <p:spPr>
          <a:xfrm>
            <a:off x="6838659" y="2271689"/>
            <a:ext cx="2101924" cy="2131219"/>
          </a:xfrm>
          <a:prstGeom prst="rect">
            <a:avLst/>
          </a:prstGeom>
        </p:spPr>
      </p:pic>
      <p:pic>
        <p:nvPicPr>
          <p:cNvPr id="5" name="Рисунок 4"/>
          <p:cNvPicPr>
            <a:picLocks noChangeAspect="1"/>
          </p:cNvPicPr>
          <p:nvPr/>
        </p:nvPicPr>
        <p:blipFill>
          <a:blip r:embed="rId5"/>
          <a:stretch>
            <a:fillRect/>
          </a:stretch>
        </p:blipFill>
        <p:spPr>
          <a:xfrm>
            <a:off x="6366726" y="1358984"/>
            <a:ext cx="2651010" cy="705169"/>
          </a:xfrm>
          <a:prstGeom prst="rect">
            <a:avLst/>
          </a:prstGeom>
        </p:spPr>
      </p:pic>
      <p:pic>
        <p:nvPicPr>
          <p:cNvPr id="6" name="Рисунок 5"/>
          <p:cNvPicPr>
            <a:picLocks noChangeAspect="1"/>
          </p:cNvPicPr>
          <p:nvPr/>
        </p:nvPicPr>
        <p:blipFill>
          <a:blip r:embed="rId6"/>
          <a:stretch>
            <a:fillRect/>
          </a:stretch>
        </p:blipFill>
        <p:spPr>
          <a:xfrm>
            <a:off x="6843661" y="4470354"/>
            <a:ext cx="1998742" cy="1979337"/>
          </a:xfrm>
          <a:prstGeom prst="rect">
            <a:avLst/>
          </a:prstGeom>
        </p:spPr>
      </p:pic>
      <p:pic>
        <p:nvPicPr>
          <p:cNvPr id="10" name="Рисунок 9"/>
          <p:cNvPicPr>
            <a:picLocks noChangeAspect="1"/>
          </p:cNvPicPr>
          <p:nvPr/>
        </p:nvPicPr>
        <p:blipFill>
          <a:blip r:embed="rId7"/>
          <a:stretch>
            <a:fillRect/>
          </a:stretch>
        </p:blipFill>
        <p:spPr>
          <a:xfrm>
            <a:off x="54441" y="1349209"/>
            <a:ext cx="5069203" cy="5069203"/>
          </a:xfrm>
          <a:prstGeom prst="rect">
            <a:avLst/>
          </a:prstGeom>
        </p:spPr>
      </p:pic>
      <p:pic>
        <p:nvPicPr>
          <p:cNvPr id="11" name="Рисунок 10"/>
          <p:cNvPicPr>
            <a:picLocks noChangeAspect="1"/>
          </p:cNvPicPr>
          <p:nvPr/>
        </p:nvPicPr>
        <p:blipFill>
          <a:blip r:embed="rId8"/>
          <a:stretch>
            <a:fillRect/>
          </a:stretch>
        </p:blipFill>
        <p:spPr>
          <a:xfrm>
            <a:off x="201440" y="1602422"/>
            <a:ext cx="6011640" cy="4508730"/>
          </a:xfrm>
          <a:prstGeom prst="rect">
            <a:avLst/>
          </a:prstGeom>
        </p:spPr>
      </p:pic>
    </p:spTree>
    <p:extLst>
      <p:ext uri="{BB962C8B-B14F-4D97-AF65-F5344CB8AC3E}">
        <p14:creationId xmlns:p14="http://schemas.microsoft.com/office/powerpoint/2010/main" val="330127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Alternative solution: goals and tasks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6" name="Rectangle 12"/>
          <p:cNvSpPr>
            <a:spLocks noChangeArrowheads="1"/>
          </p:cNvSpPr>
          <p:nvPr/>
        </p:nvSpPr>
        <p:spPr bwMode="auto">
          <a:xfrm>
            <a:off x="209290" y="1361658"/>
            <a:ext cx="6812391" cy="3170099"/>
          </a:xfrm>
          <a:prstGeom prst="rect">
            <a:avLst/>
          </a:prstGeom>
          <a:noFill/>
          <a:ln w="9525">
            <a:noFill/>
            <a:miter lim="800000"/>
            <a:headEnd/>
            <a:tailEnd/>
          </a:ln>
        </p:spPr>
        <p:txBody>
          <a:bodyPr wrap="square">
            <a:spAutoFit/>
          </a:bodyPr>
          <a:lstStyle/>
          <a:p>
            <a:pPr>
              <a:lnSpc>
                <a:spcPct val="200000"/>
              </a:lnSpc>
            </a:pPr>
            <a:r>
              <a:rPr lang="en-US" sz="2000" b="1" dirty="0">
                <a:solidFill>
                  <a:srgbClr val="003F82"/>
                </a:solidFill>
                <a:latin typeface="+mn-lt"/>
              </a:rPr>
              <a:t>Goal</a:t>
            </a:r>
          </a:p>
          <a:p>
            <a:r>
              <a:rPr lang="en-US" sz="2000" dirty="0">
                <a:solidFill>
                  <a:srgbClr val="003F82"/>
                </a:solidFill>
                <a:latin typeface="+mn-lt"/>
              </a:rPr>
              <a:t>Implement a vehicle monitoring service that can work in two configurations:</a:t>
            </a:r>
          </a:p>
          <a:p>
            <a:pPr marL="342900" indent="-342900">
              <a:buFont typeface="Arial" panose="020B0604020202020204" pitchFamily="34" charset="0"/>
              <a:buChar char="•"/>
            </a:pPr>
            <a:r>
              <a:rPr lang="en-US" sz="2000" dirty="0">
                <a:solidFill>
                  <a:srgbClr val="003F82"/>
                </a:solidFill>
                <a:latin typeface="+mn-lt"/>
              </a:rPr>
              <a:t>With no OBD tracker, only with Android app:</a:t>
            </a:r>
          </a:p>
          <a:p>
            <a:pPr marL="800100" lvl="1" indent="-342900">
              <a:buFont typeface="Arial" panose="020B0604020202020204" pitchFamily="34" charset="0"/>
              <a:buChar char="•"/>
            </a:pPr>
            <a:r>
              <a:rPr lang="en-US" sz="2000" dirty="0">
                <a:solidFill>
                  <a:srgbClr val="003F82"/>
                </a:solidFill>
                <a:latin typeface="+mn-lt"/>
              </a:rPr>
              <a:t>Vehicle geolocation + datetime + driver</a:t>
            </a:r>
          </a:p>
          <a:p>
            <a:pPr marL="342900" indent="-342900">
              <a:buFont typeface="Arial" panose="020B0604020202020204" pitchFamily="34" charset="0"/>
              <a:buChar char="•"/>
            </a:pPr>
            <a:r>
              <a:rPr lang="en-US" sz="2000" dirty="0">
                <a:solidFill>
                  <a:srgbClr val="003F82"/>
                </a:solidFill>
                <a:latin typeface="+mn-lt"/>
              </a:rPr>
              <a:t>With simple Bluetooth OBD tracker which transmits data to the Android app</a:t>
            </a:r>
          </a:p>
          <a:p>
            <a:pPr marL="800100" lvl="1" indent="-342900">
              <a:buFont typeface="Arial" panose="020B0604020202020204" pitchFamily="34" charset="0"/>
              <a:buChar char="•"/>
            </a:pPr>
            <a:r>
              <a:rPr lang="en-US" sz="2000" dirty="0">
                <a:solidFill>
                  <a:srgbClr val="003F82"/>
                </a:solidFill>
                <a:latin typeface="+mn-lt"/>
              </a:rPr>
              <a:t>Vehicle geolocation + datetime + driver + OBD data (speed, fuel level, engine errors…)</a:t>
            </a: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6</a:t>
            </a:fld>
            <a:endParaRPr lang="en-US" sz="1600" dirty="0"/>
          </a:p>
        </p:txBody>
      </p:sp>
      <p:sp>
        <p:nvSpPr>
          <p:cNvPr id="10" name="Footer Placeholder 2"/>
          <p:cNvSpPr txBox="1">
            <a:spLocks/>
          </p:cNvSpPr>
          <p:nvPr/>
        </p:nvSpPr>
        <p:spPr>
          <a:xfrm>
            <a:off x="28455" y="6345333"/>
            <a:ext cx="2895600" cy="365125"/>
          </a:xfrm>
          <a:prstGeom prst="rect">
            <a:avLst/>
          </a:prstGeom>
        </p:spPr>
        <p:txBody>
          <a:bodyPr vert="horz" lIns="91440" tIns="45720" rIns="91440" bIns="45720" rtlCol="0" anchor="ctr"/>
          <a:lstStyle>
            <a:defPPr>
              <a:defRPr lang="en-US"/>
            </a:defPPr>
            <a:lvl1pPr algn="ct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Arial"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charset="0"/>
                <a:ea typeface="ＭＳ Ｐゴシック"/>
                <a:cs typeface="ＭＳ Ｐゴシック"/>
              </a:defRPr>
            </a:lvl5pPr>
            <a:lvl6pPr marL="2286000" algn="l" defTabSz="914400" rtl="0" eaLnBrk="1" latinLnBrk="0" hangingPunct="1">
              <a:defRPr kern="1200">
                <a:solidFill>
                  <a:schemeClr val="tx1"/>
                </a:solidFill>
                <a:latin typeface="Arial" charset="0"/>
                <a:ea typeface="ＭＳ Ｐゴシック"/>
                <a:cs typeface="ＭＳ Ｐゴシック"/>
              </a:defRPr>
            </a:lvl6pPr>
            <a:lvl7pPr marL="2743200" algn="l" defTabSz="914400" rtl="0" eaLnBrk="1" latinLnBrk="0" hangingPunct="1">
              <a:defRPr kern="1200">
                <a:solidFill>
                  <a:schemeClr val="tx1"/>
                </a:solidFill>
                <a:latin typeface="Arial" charset="0"/>
                <a:ea typeface="ＭＳ Ｐゴシック"/>
                <a:cs typeface="ＭＳ Ｐゴシック"/>
              </a:defRPr>
            </a:lvl7pPr>
            <a:lvl8pPr marL="3200400" algn="l" defTabSz="914400" rtl="0" eaLnBrk="1" latinLnBrk="0" hangingPunct="1">
              <a:defRPr kern="1200">
                <a:solidFill>
                  <a:schemeClr val="tx1"/>
                </a:solidFill>
                <a:latin typeface="Arial" charset="0"/>
                <a:ea typeface="ＭＳ Ｐゴシック"/>
                <a:cs typeface="ＭＳ Ｐゴシック"/>
              </a:defRPr>
            </a:lvl8pPr>
            <a:lvl9pPr marL="3657600" algn="l" defTabSz="914400" rtl="0" eaLnBrk="1" latinLnBrk="0" hangingPunct="1">
              <a:defRPr kern="1200">
                <a:solidFill>
                  <a:schemeClr val="tx1"/>
                </a:solidFill>
                <a:latin typeface="Arial" charset="0"/>
                <a:ea typeface="ＭＳ Ｐゴシック"/>
                <a:cs typeface="ＭＳ Ｐゴシック"/>
              </a:defRPr>
            </a:lvl9p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grpSp>
        <p:nvGrpSpPr>
          <p:cNvPr id="5" name="Группа 4"/>
          <p:cNvGrpSpPr/>
          <p:nvPr/>
        </p:nvGrpSpPr>
        <p:grpSpPr>
          <a:xfrm>
            <a:off x="7532407" y="1258822"/>
            <a:ext cx="2014376" cy="2470954"/>
            <a:chOff x="7300913" y="2224490"/>
            <a:chExt cx="2014376" cy="2470954"/>
          </a:xfrm>
        </p:grpSpPr>
        <p:pic>
          <p:nvPicPr>
            <p:cNvPr id="4" name="Рисунок 3"/>
            <p:cNvPicPr>
              <a:picLocks noChangeAspect="1"/>
            </p:cNvPicPr>
            <p:nvPr/>
          </p:nvPicPr>
          <p:blipFill>
            <a:blip r:embed="rId4"/>
            <a:stretch>
              <a:fillRect/>
            </a:stretch>
          </p:blipFill>
          <p:spPr>
            <a:xfrm>
              <a:off x="7536656" y="3299269"/>
              <a:ext cx="1396175" cy="1396175"/>
            </a:xfrm>
            <a:prstGeom prst="rect">
              <a:avLst/>
            </a:prstGeom>
          </p:spPr>
        </p:pic>
        <p:pic>
          <p:nvPicPr>
            <p:cNvPr id="3" name="Рисунок 2"/>
            <p:cNvPicPr>
              <a:picLocks noChangeAspect="1"/>
            </p:cNvPicPr>
            <p:nvPr/>
          </p:nvPicPr>
          <p:blipFill>
            <a:blip r:embed="rId5"/>
            <a:stretch>
              <a:fillRect/>
            </a:stretch>
          </p:blipFill>
          <p:spPr>
            <a:xfrm>
              <a:off x="7300913" y="2224490"/>
              <a:ext cx="2014376" cy="1486302"/>
            </a:xfrm>
            <a:prstGeom prst="rect">
              <a:avLst/>
            </a:prstGeom>
          </p:spPr>
        </p:pic>
      </p:grpSp>
      <p:pic>
        <p:nvPicPr>
          <p:cNvPr id="11" name="Picture 2">
            <a:extLst>
              <a:ext uri="{FF2B5EF4-FFF2-40B4-BE49-F238E27FC236}">
                <a16:creationId xmlns:a16="http://schemas.microsoft.com/office/drawing/2014/main" id="{FB9BC1C8-27DF-8B4F-9661-3E35CF2C8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4139" y="3935959"/>
            <a:ext cx="1739861" cy="173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8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428750" y="428625"/>
            <a:ext cx="7213600" cy="412750"/>
          </a:xfrm>
          <a:prstGeom prst="rect">
            <a:avLst/>
          </a:prstGeom>
          <a:noFill/>
          <a:ln w="9525">
            <a:noFill/>
            <a:miter lim="800000"/>
            <a:headEnd/>
            <a:tailEnd/>
          </a:ln>
        </p:spPr>
        <p:txBody>
          <a:bodyPr anchor="ctr"/>
          <a:lstStyle/>
          <a:p>
            <a:r>
              <a:rPr lang="en-US" sz="3000" b="1" dirty="0">
                <a:solidFill>
                  <a:schemeClr val="bg1"/>
                </a:solidFill>
                <a:latin typeface="+mj-lt"/>
              </a:rPr>
              <a:t>Alternative solution: functionality</a:t>
            </a: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7</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pic>
        <p:nvPicPr>
          <p:cNvPr id="5" name="Picture 4">
            <a:extLst>
              <a:ext uri="{FF2B5EF4-FFF2-40B4-BE49-F238E27FC236}">
                <a16:creationId xmlns:a16="http://schemas.microsoft.com/office/drawing/2014/main" id="{30235ADA-13BA-394E-A872-6596609F4291}"/>
              </a:ext>
            </a:extLst>
          </p:cNvPr>
          <p:cNvPicPr>
            <a:picLocks noChangeAspect="1"/>
          </p:cNvPicPr>
          <p:nvPr/>
        </p:nvPicPr>
        <p:blipFill>
          <a:blip r:embed="rId4"/>
          <a:stretch>
            <a:fillRect/>
          </a:stretch>
        </p:blipFill>
        <p:spPr>
          <a:xfrm>
            <a:off x="1660432" y="1346371"/>
            <a:ext cx="5823136" cy="4998962"/>
          </a:xfrm>
          <a:prstGeom prst="rect">
            <a:avLst/>
          </a:prstGeom>
        </p:spPr>
      </p:pic>
    </p:spTree>
    <p:extLst>
      <p:ext uri="{BB962C8B-B14F-4D97-AF65-F5344CB8AC3E}">
        <p14:creationId xmlns:p14="http://schemas.microsoft.com/office/powerpoint/2010/main" val="1361140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337310" y="428625"/>
            <a:ext cx="7726680" cy="412750"/>
          </a:xfrm>
          <a:prstGeom prst="rect">
            <a:avLst/>
          </a:prstGeom>
          <a:noFill/>
          <a:ln w="9525">
            <a:noFill/>
            <a:miter lim="800000"/>
            <a:headEnd/>
            <a:tailEnd/>
          </a:ln>
        </p:spPr>
        <p:txBody>
          <a:bodyPr anchor="ctr"/>
          <a:lstStyle/>
          <a:p>
            <a:r>
              <a:rPr lang="en-US" sz="3000" b="1" dirty="0">
                <a:solidFill>
                  <a:schemeClr val="bg1"/>
                </a:solidFill>
                <a:latin typeface="+mj-lt"/>
              </a:rPr>
              <a:t>Development technologies and tools</a:t>
            </a:r>
          </a:p>
        </p:txBody>
      </p:sp>
      <p:sp>
        <p:nvSpPr>
          <p:cNvPr id="14343" name="Rectangle 9"/>
          <p:cNvSpPr>
            <a:spLocks noChangeArrowheads="1"/>
          </p:cNvSpPr>
          <p:nvPr/>
        </p:nvSpPr>
        <p:spPr bwMode="auto">
          <a:xfrm>
            <a:off x="7300913" y="2255838"/>
            <a:ext cx="674687" cy="369887"/>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4" name="Rectangle 10"/>
          <p:cNvSpPr>
            <a:spLocks noChangeArrowheads="1"/>
          </p:cNvSpPr>
          <p:nvPr/>
        </p:nvSpPr>
        <p:spPr bwMode="auto">
          <a:xfrm>
            <a:off x="7300913" y="3967163"/>
            <a:ext cx="674687" cy="368300"/>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14345" name="Rectangle 11"/>
          <p:cNvSpPr>
            <a:spLocks noChangeArrowheads="1"/>
          </p:cNvSpPr>
          <p:nvPr/>
        </p:nvSpPr>
        <p:spPr bwMode="auto">
          <a:xfrm>
            <a:off x="7300913" y="5591175"/>
            <a:ext cx="674687" cy="369888"/>
          </a:xfrm>
          <a:prstGeom prst="rect">
            <a:avLst/>
          </a:prstGeom>
          <a:noFill/>
          <a:ln w="9525">
            <a:noFill/>
            <a:miter lim="800000"/>
            <a:headEnd/>
            <a:tailEnd/>
          </a:ln>
        </p:spPr>
        <p:txBody>
          <a:bodyPr wrap="none">
            <a:spAutoFit/>
          </a:bodyPr>
          <a:lstStyle/>
          <a:p>
            <a:r>
              <a:rPr lang="ru-RU">
                <a:solidFill>
                  <a:srgbClr val="FFFFFF"/>
                </a:solidFill>
                <a:latin typeface="Myriad Pro"/>
              </a:rPr>
              <a:t>фото</a:t>
            </a:r>
            <a:endParaRPr lang="en-US">
              <a:solidFill>
                <a:srgbClr val="FFFFFF"/>
              </a:solidFill>
            </a:endParaRP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8</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23" name="Rectangle 9"/>
          <p:cNvSpPr>
            <a:spLocks noChangeArrowheads="1"/>
          </p:cNvSpPr>
          <p:nvPr/>
        </p:nvSpPr>
        <p:spPr bwMode="auto">
          <a:xfrm>
            <a:off x="7300913" y="2255838"/>
            <a:ext cx="674687" cy="369887"/>
          </a:xfrm>
          <a:prstGeom prst="rect">
            <a:avLst/>
          </a:prstGeom>
          <a:noFill/>
          <a:ln w="9525">
            <a:noFill/>
            <a:miter lim="800000"/>
          </a:ln>
        </p:spPr>
        <p:txBody>
          <a:bodyPr wrap="none">
            <a:spAutoFit/>
          </a:bodyPr>
          <a:lstStyle/>
          <a:p>
            <a:r>
              <a:rPr lang="ru-RU">
                <a:solidFill>
                  <a:srgbClr val="FFFFFF"/>
                </a:solidFill>
              </a:rPr>
              <a:t>фото</a:t>
            </a:r>
            <a:endParaRPr lang="en-US">
              <a:solidFill>
                <a:srgbClr val="FFFFFF"/>
              </a:solidFill>
            </a:endParaRPr>
          </a:p>
        </p:txBody>
      </p:sp>
      <p:pic>
        <p:nvPicPr>
          <p:cNvPr id="24" name="Рисунок 7" descr="Рисунок 7"/>
          <p:cNvPicPr>
            <a:picLocks noChangeAspect="1"/>
          </p:cNvPicPr>
          <p:nvPr/>
        </p:nvPicPr>
        <p:blipFill>
          <a:blip r:embed="rId4"/>
          <a:stretch>
            <a:fillRect/>
          </a:stretch>
        </p:blipFill>
        <p:spPr>
          <a:xfrm>
            <a:off x="1723458" y="1817508"/>
            <a:ext cx="1345441" cy="1345441"/>
          </a:xfrm>
          <a:prstGeom prst="rect">
            <a:avLst/>
          </a:prstGeom>
          <a:ln w="12700">
            <a:miter lim="400000"/>
          </a:ln>
        </p:spPr>
      </p:pic>
      <p:pic>
        <p:nvPicPr>
          <p:cNvPr id="25" name="logo-java.jpg" descr="logo-java.jpg"/>
          <p:cNvPicPr>
            <a:picLocks noChangeAspect="1"/>
          </p:cNvPicPr>
          <p:nvPr/>
        </p:nvPicPr>
        <p:blipFill>
          <a:blip r:embed="rId5"/>
          <a:stretch>
            <a:fillRect/>
          </a:stretch>
        </p:blipFill>
        <p:spPr>
          <a:xfrm>
            <a:off x="5534504" y="1642380"/>
            <a:ext cx="952842" cy="1631356"/>
          </a:xfrm>
          <a:prstGeom prst="rect">
            <a:avLst/>
          </a:prstGeom>
          <a:ln w="12700">
            <a:miter lim="400000"/>
          </a:ln>
        </p:spPr>
      </p:pic>
      <p:pic>
        <p:nvPicPr>
          <p:cNvPr id="26" name="main-qimg-357f02231aed5b6a7c815c576b09b29f.jpeg" descr="main-qimg-357f02231aed5b6a7c815c576b09b29f.jpeg"/>
          <p:cNvPicPr>
            <a:picLocks noChangeAspect="1"/>
          </p:cNvPicPr>
          <p:nvPr/>
        </p:nvPicPr>
        <p:blipFill>
          <a:blip r:embed="rId6"/>
          <a:stretch>
            <a:fillRect/>
          </a:stretch>
        </p:blipFill>
        <p:spPr>
          <a:xfrm>
            <a:off x="6547279" y="1443076"/>
            <a:ext cx="2362949" cy="1770878"/>
          </a:xfrm>
          <a:prstGeom prst="rect">
            <a:avLst/>
          </a:prstGeom>
          <a:ln w="12700">
            <a:miter lim="400000"/>
          </a:ln>
        </p:spPr>
      </p:pic>
      <p:pic>
        <p:nvPicPr>
          <p:cNvPr id="28" name="Рисунок 27"/>
          <p:cNvPicPr>
            <a:picLocks noChangeAspect="1"/>
          </p:cNvPicPr>
          <p:nvPr/>
        </p:nvPicPr>
        <p:blipFill>
          <a:blip r:embed="rId7"/>
          <a:stretch>
            <a:fillRect/>
          </a:stretch>
        </p:blipFill>
        <p:spPr>
          <a:xfrm>
            <a:off x="176001" y="1810560"/>
            <a:ext cx="1403394" cy="1403394"/>
          </a:xfrm>
          <a:prstGeom prst="rect">
            <a:avLst/>
          </a:prstGeom>
        </p:spPr>
      </p:pic>
      <p:sp>
        <p:nvSpPr>
          <p:cNvPr id="29" name="Прямоугольник 28"/>
          <p:cNvSpPr/>
          <p:nvPr/>
        </p:nvSpPr>
        <p:spPr>
          <a:xfrm>
            <a:off x="1180100" y="1304326"/>
            <a:ext cx="1627497"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Web backend</a:t>
            </a:r>
            <a:endParaRPr lang="ru-RU" sz="2000" b="1" dirty="0">
              <a:latin typeface="+mn-lt"/>
            </a:endParaRPr>
          </a:p>
        </p:txBody>
      </p:sp>
      <p:sp>
        <p:nvSpPr>
          <p:cNvPr id="30" name="Прямоугольник 29"/>
          <p:cNvSpPr/>
          <p:nvPr/>
        </p:nvSpPr>
        <p:spPr>
          <a:xfrm>
            <a:off x="3531475" y="4604161"/>
            <a:ext cx="490840"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DB</a:t>
            </a:r>
            <a:endParaRPr lang="ru-RU" sz="2000" dirty="0">
              <a:latin typeface="+mn-lt"/>
            </a:endParaRPr>
          </a:p>
        </p:txBody>
      </p:sp>
      <p:sp>
        <p:nvSpPr>
          <p:cNvPr id="31" name="Прямоугольник 30"/>
          <p:cNvSpPr/>
          <p:nvPr/>
        </p:nvSpPr>
        <p:spPr>
          <a:xfrm>
            <a:off x="6266751" y="1349783"/>
            <a:ext cx="2068323" cy="369332"/>
          </a:xfrm>
          <a:prstGeom prst="rect">
            <a:avLst/>
          </a:prstGeom>
        </p:spPr>
        <p:txBody>
          <a:bodyPr wrap="none">
            <a:spAutoFit/>
          </a:bodyPr>
          <a:lstStyle/>
          <a:p>
            <a:r>
              <a:rPr lang="en-US" b="1" dirty="0">
                <a:solidFill>
                  <a:srgbClr val="003F82"/>
                </a:solidFill>
                <a:latin typeface="+mn-lt"/>
                <a:cs typeface="Arial" panose="020B0604020202020204" pitchFamily="34" charset="0"/>
              </a:rPr>
              <a:t>Android application</a:t>
            </a:r>
            <a:endParaRPr lang="ru-RU" dirty="0">
              <a:latin typeface="+mn-lt"/>
            </a:endParaRPr>
          </a:p>
        </p:txBody>
      </p:sp>
      <p:pic>
        <p:nvPicPr>
          <p:cNvPr id="32" name="Рисунок 31"/>
          <p:cNvPicPr>
            <a:picLocks noChangeAspect="1"/>
          </p:cNvPicPr>
          <p:nvPr/>
        </p:nvPicPr>
        <p:blipFill>
          <a:blip r:embed="rId8"/>
          <a:stretch>
            <a:fillRect/>
          </a:stretch>
        </p:blipFill>
        <p:spPr>
          <a:xfrm>
            <a:off x="3068899" y="4985518"/>
            <a:ext cx="1415992" cy="1294216"/>
          </a:xfrm>
          <a:prstGeom prst="rect">
            <a:avLst/>
          </a:prstGeom>
        </p:spPr>
      </p:pic>
      <p:pic>
        <p:nvPicPr>
          <p:cNvPr id="33" name="Рисунок 32"/>
          <p:cNvPicPr>
            <a:picLocks noChangeAspect="1"/>
          </p:cNvPicPr>
          <p:nvPr/>
        </p:nvPicPr>
        <p:blipFill>
          <a:blip r:embed="rId9"/>
          <a:stretch>
            <a:fillRect/>
          </a:stretch>
        </p:blipFill>
        <p:spPr>
          <a:xfrm>
            <a:off x="1738158" y="3488204"/>
            <a:ext cx="1981513" cy="990757"/>
          </a:xfrm>
          <a:prstGeom prst="rect">
            <a:avLst/>
          </a:prstGeom>
        </p:spPr>
      </p:pic>
      <p:pic>
        <p:nvPicPr>
          <p:cNvPr id="35" name="Рисунок 34"/>
          <p:cNvPicPr>
            <a:picLocks noChangeAspect="1"/>
          </p:cNvPicPr>
          <p:nvPr/>
        </p:nvPicPr>
        <p:blipFill>
          <a:blip r:embed="rId10"/>
          <a:stretch>
            <a:fillRect/>
          </a:stretch>
        </p:blipFill>
        <p:spPr>
          <a:xfrm>
            <a:off x="6695563" y="3108285"/>
            <a:ext cx="2102356" cy="1182575"/>
          </a:xfrm>
          <a:prstGeom prst="rect">
            <a:avLst/>
          </a:prstGeom>
        </p:spPr>
      </p:pic>
      <p:pic>
        <p:nvPicPr>
          <p:cNvPr id="38" name="Рисунок 37"/>
          <p:cNvPicPr>
            <a:picLocks noChangeAspect="1"/>
          </p:cNvPicPr>
          <p:nvPr/>
        </p:nvPicPr>
        <p:blipFill>
          <a:blip r:embed="rId11"/>
          <a:stretch>
            <a:fillRect/>
          </a:stretch>
        </p:blipFill>
        <p:spPr>
          <a:xfrm>
            <a:off x="6073717" y="5442758"/>
            <a:ext cx="856728" cy="773063"/>
          </a:xfrm>
          <a:prstGeom prst="rect">
            <a:avLst/>
          </a:prstGeom>
        </p:spPr>
      </p:pic>
      <p:sp>
        <p:nvSpPr>
          <p:cNvPr id="39" name="Прямоугольник 38"/>
          <p:cNvSpPr/>
          <p:nvPr/>
        </p:nvSpPr>
        <p:spPr>
          <a:xfrm>
            <a:off x="1257857" y="4615502"/>
            <a:ext cx="994503"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Hosting</a:t>
            </a:r>
            <a:endParaRPr lang="ru-RU" sz="2000" dirty="0">
              <a:latin typeface="+mn-lt"/>
            </a:endParaRPr>
          </a:p>
        </p:txBody>
      </p:sp>
      <p:sp>
        <p:nvSpPr>
          <p:cNvPr id="40" name="Прямоугольник 39"/>
          <p:cNvSpPr/>
          <p:nvPr/>
        </p:nvSpPr>
        <p:spPr>
          <a:xfrm>
            <a:off x="5570387" y="4418340"/>
            <a:ext cx="1623561" cy="1015663"/>
          </a:xfrm>
          <a:prstGeom prst="rect">
            <a:avLst/>
          </a:prstGeom>
        </p:spPr>
        <p:txBody>
          <a:bodyPr wrap="square">
            <a:spAutoFit/>
          </a:bodyPr>
          <a:lstStyle/>
          <a:p>
            <a:pPr algn="ctr"/>
            <a:r>
              <a:rPr lang="en-US" sz="2000" b="1" dirty="0">
                <a:solidFill>
                  <a:srgbClr val="003F82"/>
                </a:solidFill>
                <a:latin typeface="+mn-lt"/>
                <a:cs typeface="Arial" panose="020B0604020202020204" pitchFamily="34" charset="0"/>
              </a:rPr>
              <a:t>Version control system</a:t>
            </a:r>
            <a:endParaRPr lang="ru-RU" sz="2000" dirty="0">
              <a:latin typeface="+mn-lt"/>
            </a:endParaRPr>
          </a:p>
        </p:txBody>
      </p:sp>
      <p:pic>
        <p:nvPicPr>
          <p:cNvPr id="41" name="Рисунок 40"/>
          <p:cNvPicPr>
            <a:picLocks noChangeAspect="1"/>
          </p:cNvPicPr>
          <p:nvPr/>
        </p:nvPicPr>
        <p:blipFill>
          <a:blip r:embed="rId12"/>
          <a:stretch>
            <a:fillRect/>
          </a:stretch>
        </p:blipFill>
        <p:spPr>
          <a:xfrm>
            <a:off x="13539" y="3165695"/>
            <a:ext cx="1649862" cy="1649862"/>
          </a:xfrm>
          <a:prstGeom prst="rect">
            <a:avLst/>
          </a:prstGeom>
        </p:spPr>
      </p:pic>
      <p:pic>
        <p:nvPicPr>
          <p:cNvPr id="4" name="Рисунок 3"/>
          <p:cNvPicPr>
            <a:picLocks noChangeAspect="1"/>
          </p:cNvPicPr>
          <p:nvPr/>
        </p:nvPicPr>
        <p:blipFill>
          <a:blip r:embed="rId13"/>
          <a:stretch>
            <a:fillRect/>
          </a:stretch>
        </p:blipFill>
        <p:spPr>
          <a:xfrm>
            <a:off x="92664" y="5033652"/>
            <a:ext cx="966924" cy="966924"/>
          </a:xfrm>
          <a:prstGeom prst="rect">
            <a:avLst/>
          </a:prstGeom>
        </p:spPr>
      </p:pic>
      <p:pic>
        <p:nvPicPr>
          <p:cNvPr id="5" name="Рисунок 4"/>
          <p:cNvPicPr>
            <a:picLocks noChangeAspect="1"/>
          </p:cNvPicPr>
          <p:nvPr/>
        </p:nvPicPr>
        <p:blipFill>
          <a:blip r:embed="rId14"/>
          <a:stretch>
            <a:fillRect/>
          </a:stretch>
        </p:blipFill>
        <p:spPr>
          <a:xfrm>
            <a:off x="1132827" y="5049800"/>
            <a:ext cx="966923" cy="966923"/>
          </a:xfrm>
          <a:prstGeom prst="rect">
            <a:avLst/>
          </a:prstGeom>
        </p:spPr>
      </p:pic>
      <p:sp>
        <p:nvSpPr>
          <p:cNvPr id="44" name="Прямоугольник 43"/>
          <p:cNvSpPr/>
          <p:nvPr/>
        </p:nvSpPr>
        <p:spPr>
          <a:xfrm>
            <a:off x="3567082" y="1304326"/>
            <a:ext cx="1667636" cy="400110"/>
          </a:xfrm>
          <a:prstGeom prst="rect">
            <a:avLst/>
          </a:prstGeom>
        </p:spPr>
        <p:txBody>
          <a:bodyPr wrap="none">
            <a:spAutoFit/>
          </a:bodyPr>
          <a:lstStyle/>
          <a:p>
            <a:r>
              <a:rPr lang="en-US" sz="2000" b="1" dirty="0">
                <a:solidFill>
                  <a:srgbClr val="003F82"/>
                </a:solidFill>
                <a:latin typeface="+mn-lt"/>
                <a:cs typeface="Arial" panose="020B0604020202020204" pitchFamily="34" charset="0"/>
              </a:rPr>
              <a:t>Web frontend</a:t>
            </a:r>
            <a:endParaRPr lang="ru-RU" sz="2000" dirty="0">
              <a:latin typeface="+mn-lt"/>
            </a:endParaRPr>
          </a:p>
        </p:txBody>
      </p:sp>
      <p:pic>
        <p:nvPicPr>
          <p:cNvPr id="42" name="Рисунок 41"/>
          <p:cNvPicPr>
            <a:picLocks noChangeAspect="1"/>
          </p:cNvPicPr>
          <p:nvPr/>
        </p:nvPicPr>
        <p:blipFill>
          <a:blip r:embed="rId15"/>
          <a:stretch>
            <a:fillRect/>
          </a:stretch>
        </p:blipFill>
        <p:spPr>
          <a:xfrm>
            <a:off x="4069303" y="1708737"/>
            <a:ext cx="1266825" cy="1266825"/>
          </a:xfrm>
          <a:prstGeom prst="rect">
            <a:avLst/>
          </a:prstGeom>
        </p:spPr>
      </p:pic>
      <p:pic>
        <p:nvPicPr>
          <p:cNvPr id="45" name="Рисунок 44"/>
          <p:cNvPicPr>
            <a:picLocks noChangeAspect="1"/>
          </p:cNvPicPr>
          <p:nvPr/>
        </p:nvPicPr>
        <p:blipFill>
          <a:blip r:embed="rId16"/>
          <a:stretch>
            <a:fillRect/>
          </a:stretch>
        </p:blipFill>
        <p:spPr>
          <a:xfrm>
            <a:off x="3924670" y="2997728"/>
            <a:ext cx="1134663" cy="1021197"/>
          </a:xfrm>
          <a:prstGeom prst="rect">
            <a:avLst/>
          </a:prstGeom>
        </p:spPr>
      </p:pic>
      <p:pic>
        <p:nvPicPr>
          <p:cNvPr id="1026" name="Picture 2">
            <a:extLst>
              <a:ext uri="{FF2B5EF4-FFF2-40B4-BE49-F238E27FC236}">
                <a16:creationId xmlns:a16="http://schemas.microsoft.com/office/drawing/2014/main" id="{D89CAF12-684F-3C46-961A-1707FC7DA2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94542" y="4734515"/>
            <a:ext cx="1915686" cy="981788"/>
          </a:xfrm>
          <a:prstGeom prst="rect">
            <a:avLst/>
          </a:prstGeom>
          <a:noFill/>
          <a:extLst>
            <a:ext uri="{909E8E84-426E-40DD-AFC4-6F175D3DCCD1}">
              <a14:hiddenFill xmlns:a14="http://schemas.microsoft.com/office/drawing/2010/main">
                <a:solidFill>
                  <a:srgbClr val="FFFFFF"/>
                </a:solidFill>
              </a14:hiddenFill>
            </a:ext>
          </a:extLst>
        </p:spPr>
      </p:pic>
      <p:sp>
        <p:nvSpPr>
          <p:cNvPr id="37" name="Прямоугольник 29">
            <a:extLst>
              <a:ext uri="{FF2B5EF4-FFF2-40B4-BE49-F238E27FC236}">
                <a16:creationId xmlns:a16="http://schemas.microsoft.com/office/drawing/2014/main" id="{D778B795-7B39-EA45-BC01-F4F2B95E106F}"/>
              </a:ext>
            </a:extLst>
          </p:cNvPr>
          <p:cNvSpPr/>
          <p:nvPr/>
        </p:nvSpPr>
        <p:spPr>
          <a:xfrm>
            <a:off x="7175976" y="4423892"/>
            <a:ext cx="1834348" cy="707886"/>
          </a:xfrm>
          <a:prstGeom prst="rect">
            <a:avLst/>
          </a:prstGeom>
        </p:spPr>
        <p:txBody>
          <a:bodyPr wrap="none">
            <a:spAutoFit/>
          </a:bodyPr>
          <a:lstStyle/>
          <a:p>
            <a:pPr algn="ctr"/>
            <a:r>
              <a:rPr lang="en-US" sz="2000" b="1" dirty="0">
                <a:solidFill>
                  <a:srgbClr val="003F82"/>
                </a:solidFill>
                <a:latin typeface="+mn-lt"/>
                <a:cs typeface="Arial" panose="020B0604020202020204" pitchFamily="34" charset="0"/>
              </a:rPr>
              <a:t>Authentication </a:t>
            </a:r>
            <a:br>
              <a:rPr lang="en-US" sz="2000" b="1" dirty="0">
                <a:solidFill>
                  <a:srgbClr val="003F82"/>
                </a:solidFill>
                <a:latin typeface="+mn-lt"/>
                <a:cs typeface="Arial" panose="020B0604020202020204" pitchFamily="34" charset="0"/>
              </a:rPr>
            </a:br>
            <a:r>
              <a:rPr lang="en-US" sz="2000" b="1" dirty="0">
                <a:solidFill>
                  <a:srgbClr val="003F82"/>
                </a:solidFill>
                <a:latin typeface="+mn-lt"/>
                <a:cs typeface="Arial" panose="020B0604020202020204" pitchFamily="34" charset="0"/>
              </a:rPr>
              <a:t>service</a:t>
            </a:r>
            <a:endParaRPr lang="ru-RU" sz="2000" dirty="0">
              <a:latin typeface="+mn-lt"/>
            </a:endParaRPr>
          </a:p>
        </p:txBody>
      </p:sp>
      <p:pic>
        <p:nvPicPr>
          <p:cNvPr id="36" name="Picture 2" descr="Typescript - Free brands and logotypes icons">
            <a:extLst>
              <a:ext uri="{FF2B5EF4-FFF2-40B4-BE49-F238E27FC236}">
                <a16:creationId xmlns:a16="http://schemas.microsoft.com/office/drawing/2014/main" id="{8A2674BD-0882-5444-A336-AF31A5A47AA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36436" y="1819036"/>
            <a:ext cx="956939" cy="95693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SQLite — Википедия">
            <a:extLst>
              <a:ext uri="{FF2B5EF4-FFF2-40B4-BE49-F238E27FC236}">
                <a16:creationId xmlns:a16="http://schemas.microsoft.com/office/drawing/2014/main" id="{C4F3DF8A-C188-6D4F-8E2E-C97A665FE93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6839" y="3483010"/>
            <a:ext cx="1472691" cy="6982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Signal R in Android |">
            <a:extLst>
              <a:ext uri="{FF2B5EF4-FFF2-40B4-BE49-F238E27FC236}">
                <a16:creationId xmlns:a16="http://schemas.microsoft.com/office/drawing/2014/main" id="{47054B5A-4E02-D247-9B27-680B305786C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09448" y="5157605"/>
            <a:ext cx="1459281" cy="8350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888BA4F-E322-6041-AA9D-DD19DB83781C}"/>
              </a:ext>
            </a:extLst>
          </p:cNvPr>
          <p:cNvPicPr>
            <a:picLocks noChangeAspect="1"/>
          </p:cNvPicPr>
          <p:nvPr/>
        </p:nvPicPr>
        <p:blipFill>
          <a:blip r:embed="rId21"/>
          <a:stretch>
            <a:fillRect/>
          </a:stretch>
        </p:blipFill>
        <p:spPr>
          <a:xfrm>
            <a:off x="2044404" y="5029321"/>
            <a:ext cx="1206611" cy="1206611"/>
          </a:xfrm>
          <a:prstGeom prst="rect">
            <a:avLst/>
          </a:prstGeom>
        </p:spPr>
      </p:pic>
      <p:sp>
        <p:nvSpPr>
          <p:cNvPr id="48" name="Прямоугольник 29">
            <a:extLst>
              <a:ext uri="{FF2B5EF4-FFF2-40B4-BE49-F238E27FC236}">
                <a16:creationId xmlns:a16="http://schemas.microsoft.com/office/drawing/2014/main" id="{247EF1DF-3298-484C-BE8D-BEC88A6C79F8}"/>
              </a:ext>
            </a:extLst>
          </p:cNvPr>
          <p:cNvSpPr/>
          <p:nvPr/>
        </p:nvSpPr>
        <p:spPr>
          <a:xfrm>
            <a:off x="4193375" y="4448757"/>
            <a:ext cx="1834348" cy="707886"/>
          </a:xfrm>
          <a:prstGeom prst="rect">
            <a:avLst/>
          </a:prstGeom>
        </p:spPr>
        <p:txBody>
          <a:bodyPr wrap="square">
            <a:spAutoFit/>
          </a:bodyPr>
          <a:lstStyle/>
          <a:p>
            <a:pPr algn="ctr"/>
            <a:r>
              <a:rPr lang="en-US" sz="2000" b="1" dirty="0">
                <a:solidFill>
                  <a:srgbClr val="003F82"/>
                </a:solidFill>
                <a:latin typeface="+mn-lt"/>
                <a:cs typeface="Arial" panose="020B0604020202020204" pitchFamily="34" charset="0"/>
              </a:rPr>
              <a:t>Real-time functionality</a:t>
            </a:r>
            <a:endParaRPr lang="ru-RU" sz="2000" dirty="0">
              <a:latin typeface="+mn-lt"/>
            </a:endParaRPr>
          </a:p>
        </p:txBody>
      </p:sp>
    </p:spTree>
    <p:extLst>
      <p:ext uri="{BB962C8B-B14F-4D97-AF65-F5344CB8AC3E}">
        <p14:creationId xmlns:p14="http://schemas.microsoft.com/office/powerpoint/2010/main" val="1601260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9" name="Title 1"/>
          <p:cNvSpPr txBox="1">
            <a:spLocks/>
          </p:cNvSpPr>
          <p:nvPr/>
        </p:nvSpPr>
        <p:spPr bwMode="auto">
          <a:xfrm>
            <a:off x="1337310" y="428625"/>
            <a:ext cx="7726680" cy="412750"/>
          </a:xfrm>
          <a:prstGeom prst="rect">
            <a:avLst/>
          </a:prstGeom>
          <a:noFill/>
          <a:ln w="9525">
            <a:noFill/>
            <a:miter lim="800000"/>
            <a:headEnd/>
            <a:tailEnd/>
          </a:ln>
        </p:spPr>
        <p:txBody>
          <a:bodyPr anchor="ctr"/>
          <a:lstStyle/>
          <a:p>
            <a:r>
              <a:rPr lang="en-US" sz="3000" b="1" dirty="0">
                <a:solidFill>
                  <a:schemeClr val="bg1"/>
                </a:solidFill>
                <a:latin typeface="+mj-lt"/>
              </a:rPr>
              <a:t>Demonstration</a:t>
            </a:r>
          </a:p>
        </p:txBody>
      </p:sp>
      <p:sp>
        <p:nvSpPr>
          <p:cNvPr id="2" name="Номер слайда 1"/>
          <p:cNvSpPr>
            <a:spLocks noGrp="1"/>
          </p:cNvSpPr>
          <p:nvPr>
            <p:ph type="sldNum" sz="quarter" idx="12"/>
          </p:nvPr>
        </p:nvSpPr>
        <p:spPr/>
        <p:txBody>
          <a:bodyPr/>
          <a:lstStyle/>
          <a:p>
            <a:pPr>
              <a:defRPr/>
            </a:pPr>
            <a:fld id="{CB65F501-F5CC-4E12-934E-78BB5E4DA208}" type="slidenum">
              <a:rPr lang="en-US" sz="1600" smtClean="0"/>
              <a:pPr>
                <a:defRPr/>
              </a:pPr>
              <a:t>9</a:t>
            </a:fld>
            <a:endParaRPr lang="en-US" sz="1600" dirty="0"/>
          </a:p>
        </p:txBody>
      </p:sp>
      <p:sp>
        <p:nvSpPr>
          <p:cNvPr id="10" name="Footer Placeholder 2"/>
          <p:cNvSpPr>
            <a:spLocks noGrp="1"/>
          </p:cNvSpPr>
          <p:nvPr>
            <p:ph type="ftr" sz="quarter" idx="11"/>
          </p:nvPr>
        </p:nvSpPr>
        <p:spPr>
          <a:xfrm>
            <a:off x="28455" y="6345333"/>
            <a:ext cx="2895600" cy="365125"/>
          </a:xfrm>
        </p:spPr>
        <p:txBody>
          <a:bodyPr/>
          <a:lstStyle/>
          <a:p>
            <a:pPr>
              <a:defRPr/>
            </a:pPr>
            <a:r>
              <a:rPr lang="en-US" dirty="0">
                <a:solidFill>
                  <a:schemeClr val="bg1"/>
                </a:solidFill>
              </a:rPr>
              <a:t>Higher school of Economics</a:t>
            </a:r>
            <a:r>
              <a:rPr lang="ru-RU" dirty="0">
                <a:solidFill>
                  <a:schemeClr val="bg1"/>
                </a:solidFill>
              </a:rPr>
              <a:t>, </a:t>
            </a:r>
            <a:r>
              <a:rPr lang="en-US" dirty="0">
                <a:solidFill>
                  <a:schemeClr val="bg1"/>
                </a:solidFill>
              </a:rPr>
              <a:t>Moscow</a:t>
            </a:r>
            <a:r>
              <a:rPr lang="ru-RU" dirty="0">
                <a:solidFill>
                  <a:schemeClr val="bg1"/>
                </a:solidFill>
              </a:rPr>
              <a:t>, 202</a:t>
            </a:r>
            <a:r>
              <a:rPr lang="en-US" dirty="0">
                <a:solidFill>
                  <a:schemeClr val="bg1"/>
                </a:solidFill>
              </a:rPr>
              <a:t>1</a:t>
            </a:r>
          </a:p>
        </p:txBody>
      </p:sp>
      <p:sp>
        <p:nvSpPr>
          <p:cNvPr id="9" name="Rectangle 12">
            <a:extLst>
              <a:ext uri="{FF2B5EF4-FFF2-40B4-BE49-F238E27FC236}">
                <a16:creationId xmlns:a16="http://schemas.microsoft.com/office/drawing/2014/main" id="{A8C3FCE0-249C-4843-B160-F7C34FBE6620}"/>
              </a:ext>
            </a:extLst>
          </p:cNvPr>
          <p:cNvSpPr>
            <a:spLocks noChangeArrowheads="1"/>
          </p:cNvSpPr>
          <p:nvPr/>
        </p:nvSpPr>
        <p:spPr bwMode="auto">
          <a:xfrm>
            <a:off x="209290" y="1361658"/>
            <a:ext cx="6812391" cy="2554545"/>
          </a:xfrm>
          <a:prstGeom prst="rect">
            <a:avLst/>
          </a:prstGeom>
          <a:noFill/>
          <a:ln w="9525">
            <a:noFill/>
            <a:miter lim="800000"/>
            <a:headEnd/>
            <a:tailEnd/>
          </a:ln>
        </p:spPr>
        <p:txBody>
          <a:bodyPr wrap="square">
            <a:spAutoFit/>
          </a:bodyPr>
          <a:lstStyle/>
          <a:p>
            <a:pPr>
              <a:lnSpc>
                <a:spcPct val="200000"/>
              </a:lnSpc>
            </a:pPr>
            <a:r>
              <a:rPr lang="en-US" sz="2000" b="1" dirty="0">
                <a:solidFill>
                  <a:srgbClr val="003F82"/>
                </a:solidFill>
                <a:latin typeface="+mn-lt"/>
              </a:rPr>
              <a:t>Video demonstration links</a:t>
            </a:r>
          </a:p>
          <a:p>
            <a:pPr marL="342900" indent="-342900">
              <a:buFont typeface="Arial" panose="020B0604020202020204" pitchFamily="34" charset="0"/>
              <a:buChar char="•"/>
            </a:pPr>
            <a:r>
              <a:rPr lang="en-US" sz="2000" b="1" dirty="0">
                <a:solidFill>
                  <a:srgbClr val="003F82"/>
                </a:solidFill>
                <a:latin typeface="+mn-lt"/>
              </a:rPr>
              <a:t>English</a:t>
            </a:r>
          </a:p>
          <a:p>
            <a:pPr marL="800100" lvl="1" indent="-342900">
              <a:buFont typeface="Arial" panose="020B0604020202020204" pitchFamily="34" charset="0"/>
              <a:buChar char="•"/>
            </a:pPr>
            <a:r>
              <a:rPr lang="en-US" sz="2000" dirty="0">
                <a:solidFill>
                  <a:srgbClr val="003F82"/>
                </a:solidFill>
                <a:latin typeface="+mn-lt"/>
              </a:rPr>
              <a:t>Web application – </a:t>
            </a:r>
            <a:r>
              <a:rPr lang="en-US" sz="2000" dirty="0">
                <a:solidFill>
                  <a:srgbClr val="003F82"/>
                </a:solidFill>
                <a:latin typeface="+mn-lt"/>
                <a:hlinkClick r:id="rId4"/>
              </a:rPr>
              <a:t>https://youtu.be/ZCvslu-jak0</a:t>
            </a:r>
            <a:r>
              <a:rPr lang="en-US" sz="2000" dirty="0">
                <a:solidFill>
                  <a:srgbClr val="003F82"/>
                </a:solidFill>
                <a:latin typeface="+mn-lt"/>
              </a:rPr>
              <a:t> </a:t>
            </a:r>
          </a:p>
          <a:p>
            <a:pPr marL="800100" lvl="1" indent="-342900">
              <a:buFont typeface="Arial" panose="020B0604020202020204" pitchFamily="34" charset="0"/>
              <a:buChar char="•"/>
            </a:pPr>
            <a:r>
              <a:rPr lang="en-US" sz="2000" dirty="0">
                <a:solidFill>
                  <a:srgbClr val="003F82"/>
                </a:solidFill>
                <a:latin typeface="+mn-lt"/>
              </a:rPr>
              <a:t>Android application – </a:t>
            </a:r>
            <a:r>
              <a:rPr lang="en-US" sz="2000" dirty="0">
                <a:solidFill>
                  <a:srgbClr val="003F82"/>
                </a:solidFill>
                <a:latin typeface="+mn-lt"/>
                <a:hlinkClick r:id="rId5"/>
              </a:rPr>
              <a:t>https://youtu.be/2JxMwKI8YyI</a:t>
            </a:r>
            <a:endParaRPr lang="en-US" sz="2000" dirty="0">
              <a:solidFill>
                <a:srgbClr val="003F82"/>
              </a:solidFill>
              <a:latin typeface="+mn-lt"/>
            </a:endParaRPr>
          </a:p>
          <a:p>
            <a:pPr marL="342900" indent="-342900">
              <a:buFont typeface="Arial" panose="020B0604020202020204" pitchFamily="34" charset="0"/>
              <a:buChar char="•"/>
            </a:pPr>
            <a:r>
              <a:rPr lang="en-US" sz="2000" b="1" dirty="0">
                <a:solidFill>
                  <a:srgbClr val="003F82"/>
                </a:solidFill>
                <a:latin typeface="+mn-lt"/>
              </a:rPr>
              <a:t>Russian</a:t>
            </a:r>
          </a:p>
          <a:p>
            <a:pPr marL="800100" lvl="1" indent="-342900">
              <a:buFont typeface="Arial" panose="020B0604020202020204" pitchFamily="34" charset="0"/>
              <a:buChar char="•"/>
            </a:pPr>
            <a:r>
              <a:rPr lang="en-US" sz="2000" dirty="0">
                <a:solidFill>
                  <a:srgbClr val="003F82"/>
                </a:solidFill>
                <a:latin typeface="+mn-lt"/>
              </a:rPr>
              <a:t>Web application – </a:t>
            </a:r>
            <a:r>
              <a:rPr lang="en-US" sz="2000" dirty="0">
                <a:solidFill>
                  <a:srgbClr val="003F82"/>
                </a:solidFill>
                <a:latin typeface="+mn-lt"/>
                <a:hlinkClick r:id="rId6"/>
              </a:rPr>
              <a:t>https://youtu.be/4txVzwEXWP0</a:t>
            </a:r>
            <a:r>
              <a:rPr lang="en-US" sz="2000" dirty="0">
                <a:solidFill>
                  <a:srgbClr val="003F82"/>
                </a:solidFill>
                <a:latin typeface="+mn-lt"/>
              </a:rPr>
              <a:t> </a:t>
            </a:r>
          </a:p>
          <a:p>
            <a:pPr marL="800100" lvl="1" indent="-342900">
              <a:buFont typeface="Arial" panose="020B0604020202020204" pitchFamily="34" charset="0"/>
              <a:buChar char="•"/>
            </a:pPr>
            <a:r>
              <a:rPr lang="en-US" sz="2000" dirty="0">
                <a:solidFill>
                  <a:srgbClr val="003F82"/>
                </a:solidFill>
                <a:latin typeface="+mn-lt"/>
              </a:rPr>
              <a:t>Android application – </a:t>
            </a:r>
            <a:r>
              <a:rPr lang="en-US" sz="2000" dirty="0">
                <a:solidFill>
                  <a:srgbClr val="003F82"/>
                </a:solidFill>
                <a:latin typeface="+mn-lt"/>
                <a:hlinkClick r:id="rId7"/>
              </a:rPr>
              <a:t>https://youtu.be/vYEBtTtEsDI</a:t>
            </a:r>
            <a:r>
              <a:rPr lang="en-US" sz="2000" dirty="0">
                <a:solidFill>
                  <a:srgbClr val="003F82"/>
                </a:solidFill>
                <a:latin typeface="+mn-lt"/>
              </a:rPr>
              <a:t> </a:t>
            </a:r>
          </a:p>
        </p:txBody>
      </p:sp>
    </p:spTree>
    <p:extLst>
      <p:ext uri="{BB962C8B-B14F-4D97-AF65-F5344CB8AC3E}">
        <p14:creationId xmlns:p14="http://schemas.microsoft.com/office/powerpoint/2010/main" val="1899633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6671</TotalTime>
  <Words>1327</Words>
  <Application>Microsoft Macintosh PowerPoint</Application>
  <PresentationFormat>On-screen Show (4:3)</PresentationFormat>
  <Paragraphs>150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Myriad Pro</vt:lpstr>
      <vt:lpstr>Times New Roman</vt:lpstr>
      <vt:lpstr>Office Theme</vt:lpstr>
      <vt:lpstr>Vehicle Monitoring System Based on Mobile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vkremlev</dc:creator>
  <cp:lastModifiedBy>Microsoft Office User</cp:lastModifiedBy>
  <cp:revision>225</cp:revision>
  <dcterms:created xsi:type="dcterms:W3CDTF">2010-09-30T06:45:29Z</dcterms:created>
  <dcterms:modified xsi:type="dcterms:W3CDTF">2022-03-19T14:04:52Z</dcterms:modified>
</cp:coreProperties>
</file>